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 id="2147483706" r:id="rId4"/>
  </p:sldMasterIdLst>
  <p:notesMasterIdLst>
    <p:notesMasterId r:id="rId28"/>
  </p:notesMasterIdLst>
  <p:sldIdLst>
    <p:sldId id="257" r:id="rId5"/>
    <p:sldId id="342" r:id="rId6"/>
    <p:sldId id="1125" r:id="rId7"/>
    <p:sldId id="350" r:id="rId8"/>
    <p:sldId id="1133" r:id="rId9"/>
    <p:sldId id="1126" r:id="rId10"/>
    <p:sldId id="356" r:id="rId11"/>
    <p:sldId id="1128" r:id="rId12"/>
    <p:sldId id="1129" r:id="rId13"/>
    <p:sldId id="1130" r:id="rId14"/>
    <p:sldId id="1132" r:id="rId15"/>
    <p:sldId id="258" r:id="rId16"/>
    <p:sldId id="268" r:id="rId17"/>
    <p:sldId id="263" r:id="rId18"/>
    <p:sldId id="274" r:id="rId19"/>
    <p:sldId id="262" r:id="rId20"/>
    <p:sldId id="275" r:id="rId21"/>
    <p:sldId id="421" r:id="rId22"/>
    <p:sldId id="261" r:id="rId23"/>
    <p:sldId id="264" r:id="rId24"/>
    <p:sldId id="266" r:id="rId25"/>
    <p:sldId id="267" r:id="rId26"/>
    <p:sldId id="11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phy, Michael A Jr CIV OSD (US)" initials="HMAJCO(" lastIdx="1" clrIdx="0">
    <p:extLst>
      <p:ext uri="{19B8F6BF-5375-455C-9EA6-DF929625EA0E}">
        <p15:presenceInfo xmlns:p15="http://schemas.microsoft.com/office/powerpoint/2012/main" userId="Heaphy, Michael A Jr CIV OSD (US)" providerId="None"/>
      </p:ext>
    </p:extLst>
  </p:cmAuthor>
  <p:cmAuthor id="2" name="Chambers, Jesse J CIV DLA (USA)" initials="CJJCD(" lastIdx="2" clrIdx="1">
    <p:extLst>
      <p:ext uri="{19B8F6BF-5375-455C-9EA6-DF929625EA0E}">
        <p15:presenceInfo xmlns:p15="http://schemas.microsoft.com/office/powerpoint/2012/main" userId="Chambers, Jesse J CIV DLA (USA)" providerId="None"/>
      </p:ext>
    </p:extLst>
  </p:cmAuthor>
  <p:cmAuthor id="3" name="Heaphy, Michael A Jr CIV OSD (USA)" initials="HMAJCO(" lastIdx="2" clrIdx="2">
    <p:extLst>
      <p:ext uri="{19B8F6BF-5375-455C-9EA6-DF929625EA0E}">
        <p15:presenceInfo xmlns:p15="http://schemas.microsoft.com/office/powerpoint/2012/main" userId="Heaphy, Michael A Jr CIV OSD (U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a:srgbClr val="B6B6B6"/>
    <a:srgbClr val="FFFFFF"/>
    <a:srgbClr val="1B2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8" autoAdjust="0"/>
    <p:restoredTop sz="60000" autoAdjust="0"/>
  </p:normalViewPr>
  <p:slideViewPr>
    <p:cSldViewPr snapToGrid="0">
      <p:cViewPr>
        <p:scale>
          <a:sx n="60" d="100"/>
          <a:sy n="60" d="100"/>
        </p:scale>
        <p:origin x="97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A1971-576B-4513-9D6B-8A14EC5FF8DE}"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FF0EB-222C-464B-A525-4DA5E01A1D4B}" type="slidenum">
              <a:rPr lang="en-US" smtClean="0"/>
              <a:t>‹#›</a:t>
            </a:fld>
            <a:endParaRPr lang="en-US"/>
          </a:p>
        </p:txBody>
      </p:sp>
    </p:spTree>
    <p:extLst>
      <p:ext uri="{BB962C8B-B14F-4D97-AF65-F5344CB8AC3E}">
        <p14:creationId xmlns:p14="http://schemas.microsoft.com/office/powerpoint/2010/main" val="85373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or good morning – depending on where you are…</a:t>
            </a:r>
          </a:p>
          <a:p>
            <a:r>
              <a:rPr lang="en-US" dirty="0"/>
              <a:t>My name is Jesse Chambers, an Engineer with the DSPO and I will be briefly discussing our efforts related to documents as digital data.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3F7058-530E-4E8F-BCA9-8F54F2E94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27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While that hasn’t changed much in 20 years, that doesn’t mean that we haven’t been active.</a:t>
            </a:r>
          </a:p>
          <a:p>
            <a:pPr marL="171450" indent="-171450">
              <a:buFontTx/>
              <a:buChar char="-"/>
            </a:pPr>
            <a:r>
              <a:rPr lang="en-US" dirty="0"/>
              <a:t>While DX and DE efforts are creating digital tools/capabilities, thus a demand for standards as digital products,</a:t>
            </a:r>
          </a:p>
          <a:p>
            <a:pPr marL="171450" indent="-171450">
              <a:buFontTx/>
              <a:buChar char="-"/>
            </a:pPr>
            <a:r>
              <a:rPr lang="en-US" dirty="0"/>
              <a:t>the standards community has continued to experiment and explore digital publishing and related technologies</a:t>
            </a:r>
          </a:p>
          <a:p>
            <a:pPr marL="628650" lvl="1" indent="-171450">
              <a:buFontTx/>
              <a:buChar char="-"/>
            </a:pPr>
            <a:r>
              <a:rPr lang="en-US" dirty="0"/>
              <a:t>In the 2010s, we as a community (government and civil standards developers) explored other digital file types (XML, SGML, HTML)</a:t>
            </a:r>
          </a:p>
          <a:p>
            <a:pPr marL="628650" lvl="1" indent="-171450">
              <a:buFontTx/>
              <a:buChar char="-"/>
            </a:pPr>
            <a:r>
              <a:rPr lang="en-US" dirty="0"/>
              <a:t>And more recently, machine learning, natural language processing, and semantic web technologies are enabling machine-based understanding and semantic linking of the data elements and content within documents</a:t>
            </a:r>
          </a:p>
          <a:p>
            <a:pPr marL="628650" lvl="1" indent="-171450">
              <a:buFontTx/>
              <a:buChar char="-"/>
            </a:pPr>
            <a:r>
              <a:rPr lang="en-US" dirty="0"/>
              <a:t>At the same time, particularly within the engineering and manufacturing communities, 3D models and other digital system models ( 3D PDF, CAD, </a:t>
            </a:r>
            <a:r>
              <a:rPr lang="en-US" dirty="0" err="1"/>
              <a:t>SysML</a:t>
            </a:r>
            <a:r>
              <a:rPr lang="en-US" dirty="0"/>
              <a:t>) are becoming more prevalent for design and manufacturing. We are monitoring and partnering with DoD activities using these model-based files as well.</a:t>
            </a:r>
          </a:p>
          <a:p>
            <a:pPr marL="457200" lvl="1" indent="0">
              <a:buFontTx/>
              <a:buNone/>
            </a:pPr>
            <a:r>
              <a:rPr lang="en-US" dirty="0"/>
              <a:t>Today, though, we will focus on our first “baby step” of converting documents to XML</a:t>
            </a:r>
          </a:p>
          <a:p>
            <a:r>
              <a:rPr lang="en-US" dirty="0"/>
              <a:t>This step is the first step in providing or publishing “Documents as Digital Data” and is how we are moving beyond static PDF documents</a:t>
            </a:r>
          </a:p>
          <a:p>
            <a:endParaRPr lang="en-US" dirty="0"/>
          </a:p>
          <a:p>
            <a:r>
              <a:rPr lang="en-US" dirty="0"/>
              <a:t>----Skip, for time-----</a:t>
            </a:r>
          </a:p>
          <a:p>
            <a:pPr marL="285750" indent="-285750">
              <a:buFont typeface="Arial" panose="020B0604020202020204" pitchFamily="34" charset="0"/>
              <a:buChar char="•"/>
            </a:pPr>
            <a:r>
              <a:rPr lang="en-US" dirty="0"/>
              <a:t>in some circles, you may hear related efforts referred to as “smart standards” – essentially ways to publish documents as digital data in a way that supports interoperability, and machine readability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there are alternatives out there (e.g., JSON), XML as our machine-readable format of choice. We don’t have the resources to be the leader or outpace our user-base. Documents as digital data begins with making documents machine readable and useable in document form, enabling both machine and human readability. XML does this for us.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However, I fully expect other formats, tools, and uses will be developed over time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natural language processing, semantic web tools, and machine learning advance, they will provide the structure and semantic understanding necessary to further leverage machine understanding and machine processing of the content in standards</a:t>
            </a:r>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10</a:t>
            </a:fld>
            <a:endParaRPr lang="en-US"/>
          </a:p>
        </p:txBody>
      </p:sp>
    </p:spTree>
    <p:extLst>
      <p:ext uri="{BB962C8B-B14F-4D97-AF65-F5344CB8AC3E}">
        <p14:creationId xmlns:p14="http://schemas.microsoft.com/office/powerpoint/2010/main" val="367413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Jesse will dive a bit deeper into our office’s XML conversion efforts and the challenges and lessons we’ve learned along the way…</a:t>
            </a:r>
          </a:p>
        </p:txBody>
      </p:sp>
      <p:sp>
        <p:nvSpPr>
          <p:cNvPr id="4" name="Slide Number Placeholder 3"/>
          <p:cNvSpPr>
            <a:spLocks noGrp="1"/>
          </p:cNvSpPr>
          <p:nvPr>
            <p:ph type="sldNum" sz="quarter" idx="5"/>
          </p:nvPr>
        </p:nvSpPr>
        <p:spPr/>
        <p:txBody>
          <a:bodyPr/>
          <a:lstStyle/>
          <a:p>
            <a:fld id="{191FF0EB-222C-464B-A525-4DA5E01A1D4B}" type="slidenum">
              <a:rPr lang="en-US" smtClean="0"/>
              <a:t>11</a:t>
            </a:fld>
            <a:endParaRPr lang="en-US"/>
          </a:p>
        </p:txBody>
      </p:sp>
    </p:spTree>
    <p:extLst>
      <p:ext uri="{BB962C8B-B14F-4D97-AF65-F5344CB8AC3E}">
        <p14:creationId xmlns:p14="http://schemas.microsoft.com/office/powerpoint/2010/main" val="123860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support of DOD transition to “Digital” or Digital Engineering historical DSP documents must be converted from PDF/Word into a machine readable format (XML). </a:t>
            </a:r>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12</a:t>
            </a:fld>
            <a:endParaRPr lang="en-US"/>
          </a:p>
        </p:txBody>
      </p:sp>
    </p:spTree>
    <p:extLst>
      <p:ext uri="{BB962C8B-B14F-4D97-AF65-F5344CB8AC3E}">
        <p14:creationId xmlns:p14="http://schemas.microsoft.com/office/powerpoint/2010/main" val="1417507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Converting documents is but one baby step in making standards available as digital data…</a:t>
            </a:r>
          </a:p>
          <a:p>
            <a:r>
              <a:rPr lang="en-US" dirty="0"/>
              <a:t>The DSPO objective is to use XML conversion software to convert Defense Standardization Program documents as digital data ensuring DSP documents are both human and machine readable in form. </a:t>
            </a:r>
          </a:p>
          <a:p>
            <a:r>
              <a:rPr lang="en-US" dirty="0"/>
              <a:t>Converting documents to XML will be a core building block in the overall transition to Digital Engineering and documents becoming more than simply storage.  </a:t>
            </a:r>
          </a:p>
          <a:p>
            <a:r>
              <a:rPr lang="en-US" dirty="0"/>
              <a:t>Converting and publishing existing DSP documents in XML is a step towards providing digital standardization products useful in digital engineering and acquisition processes.</a:t>
            </a:r>
          </a:p>
          <a:p>
            <a:endParaRPr lang="en-US" dirty="0"/>
          </a:p>
          <a:p>
            <a:r>
              <a:rPr lang="en-US" dirty="0"/>
              <a:t>To date the project has tested close to 250 DSP Specifications and Standards using the eXtyles software. In November of 2021, Inera will began work on a software conversion tool that will eliminate some of the pre-work users must complete on a document before converting. This should reduce user time spent editing a document. </a:t>
            </a:r>
          </a:p>
          <a:p>
            <a:endParaRPr lang="en-US" dirty="0"/>
          </a:p>
          <a:p>
            <a:r>
              <a:rPr lang="en-US" dirty="0"/>
              <a:t>Additionally we were given the opportunity to access the XSB </a:t>
            </a:r>
            <a:r>
              <a:rPr lang="en-US" dirty="0" err="1"/>
              <a:t>Texspecs</a:t>
            </a:r>
            <a:r>
              <a:rPr lang="en-US" dirty="0"/>
              <a:t> software in an effort to support improving the </a:t>
            </a:r>
            <a:r>
              <a:rPr lang="en-US" dirty="0" err="1"/>
              <a:t>TexSpecs</a:t>
            </a:r>
            <a:r>
              <a:rPr lang="en-US" dirty="0"/>
              <a:t> software through access of DSP documents on hand and allowing the DSP to evaluate </a:t>
            </a:r>
            <a:r>
              <a:rPr lang="en-US" dirty="0" err="1"/>
              <a:t>TexSpecs</a:t>
            </a:r>
            <a:r>
              <a:rPr lang="en-US" dirty="0"/>
              <a:t> as a prospective tool in converting DSP documents.  Around 72 documents inspected. </a:t>
            </a:r>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13</a:t>
            </a:fld>
            <a:endParaRPr lang="en-US"/>
          </a:p>
        </p:txBody>
      </p:sp>
    </p:spTree>
    <p:extLst>
      <p:ext uri="{BB962C8B-B14F-4D97-AF65-F5344CB8AC3E}">
        <p14:creationId xmlns:p14="http://schemas.microsoft.com/office/powerpoint/2010/main" val="266659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bullet: Don’t want to jump right into to attempting to convert all DSP documents. Piloting allows for the tailoring of the software as issues are discovered during testing. </a:t>
            </a:r>
          </a:p>
          <a:p>
            <a:endParaRPr lang="en-US" dirty="0"/>
          </a:p>
          <a:p>
            <a:r>
              <a:rPr lang="en-US" dirty="0"/>
              <a:t>4th bullet: Point is for the DSPO to maintain the XML software removing the need for users to purchase additional software individually . Also through the XML Pilot, information will be gain to update DSPO policies to include Digital Documents format.</a:t>
            </a:r>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16</a:t>
            </a:fld>
            <a:endParaRPr lang="en-US"/>
          </a:p>
        </p:txBody>
      </p:sp>
    </p:spTree>
    <p:extLst>
      <p:ext uri="{BB962C8B-B14F-4D97-AF65-F5344CB8AC3E}">
        <p14:creationId xmlns:p14="http://schemas.microsoft.com/office/powerpoint/2010/main" val="163548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a:t>
            </a:r>
          </a:p>
        </p:txBody>
      </p:sp>
      <p:sp>
        <p:nvSpPr>
          <p:cNvPr id="4" name="Slide Number Placeholder 3"/>
          <p:cNvSpPr>
            <a:spLocks noGrp="1"/>
          </p:cNvSpPr>
          <p:nvPr>
            <p:ph type="sldNum" sz="quarter" idx="5"/>
          </p:nvPr>
        </p:nvSpPr>
        <p:spPr/>
        <p:txBody>
          <a:bodyPr/>
          <a:lstStyle/>
          <a:p>
            <a:fld id="{191FF0EB-222C-464B-A525-4DA5E01A1D4B}" type="slidenum">
              <a:rPr lang="en-US" smtClean="0"/>
              <a:t>21</a:t>
            </a:fld>
            <a:endParaRPr lang="en-US"/>
          </a:p>
        </p:txBody>
      </p:sp>
    </p:spTree>
    <p:extLst>
      <p:ext uri="{BB962C8B-B14F-4D97-AF65-F5344CB8AC3E}">
        <p14:creationId xmlns:p14="http://schemas.microsoft.com/office/powerpoint/2010/main" val="401933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our challenges are pacing our efforts to provide maximum value with our limited resources…we’re not driving digital engineering and we are not going to leap frog ahead and provide a more advanced product than can be used by the standards end-user.</a:t>
            </a:r>
          </a:p>
          <a:p>
            <a:r>
              <a:rPr lang="en-US" dirty="0"/>
              <a:t>Accept questions, and we are also interested hearing how you all are supporting digital engineering, digital transformation or documents as digital data. If we have time for brief feedback now, or a more thorough discussion in a subsequent meeting. </a:t>
            </a:r>
          </a:p>
        </p:txBody>
      </p:sp>
      <p:sp>
        <p:nvSpPr>
          <p:cNvPr id="4" name="Slide Number Placeholder 3"/>
          <p:cNvSpPr>
            <a:spLocks noGrp="1"/>
          </p:cNvSpPr>
          <p:nvPr>
            <p:ph type="sldNum" sz="quarter" idx="5"/>
          </p:nvPr>
        </p:nvSpPr>
        <p:spPr/>
        <p:txBody>
          <a:bodyPr/>
          <a:lstStyle/>
          <a:p>
            <a:fld id="{191FF0EB-222C-464B-A525-4DA5E01A1D4B}" type="slidenum">
              <a:rPr lang="en-US" smtClean="0"/>
              <a:t>23</a:t>
            </a:fld>
            <a:endParaRPr lang="en-US"/>
          </a:p>
        </p:txBody>
      </p:sp>
    </p:spTree>
    <p:extLst>
      <p:ext uri="{BB962C8B-B14F-4D97-AF65-F5344CB8AC3E}">
        <p14:creationId xmlns:p14="http://schemas.microsoft.com/office/powerpoint/2010/main" val="91462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start with some background on the U.S. DoD’s digital transformation and specifically digital engineering efforts – the “why” behind our efforts at DSPO. </a:t>
            </a:r>
          </a:p>
          <a:p>
            <a:r>
              <a:rPr lang="en-US" dirty="0"/>
              <a:t>Then Jesse will go a bit deeper into the “what” we are doing; specifically regarding conversion of documents into XML.</a:t>
            </a:r>
          </a:p>
        </p:txBody>
      </p:sp>
      <p:sp>
        <p:nvSpPr>
          <p:cNvPr id="4" name="Slide Number Placeholder 3"/>
          <p:cNvSpPr>
            <a:spLocks noGrp="1"/>
          </p:cNvSpPr>
          <p:nvPr>
            <p:ph type="sldNum" sz="quarter" idx="5"/>
          </p:nvPr>
        </p:nvSpPr>
        <p:spPr/>
        <p:txBody>
          <a:bodyPr/>
          <a:lstStyle/>
          <a:p>
            <a:fld id="{191FF0EB-222C-464B-A525-4DA5E01A1D4B}" type="slidenum">
              <a:rPr lang="en-US" smtClean="0"/>
              <a:t>2</a:t>
            </a:fld>
            <a:endParaRPr lang="en-US"/>
          </a:p>
        </p:txBody>
      </p:sp>
    </p:spTree>
    <p:extLst>
      <p:ext uri="{BB962C8B-B14F-4D97-AF65-F5344CB8AC3E}">
        <p14:creationId xmlns:p14="http://schemas.microsoft.com/office/powerpoint/2010/main" val="130728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presentation we will focus on efforts aligned with Digital Engineering and Standards management, though</a:t>
            </a:r>
          </a:p>
          <a:p>
            <a:r>
              <a:rPr lang="en-US" dirty="0"/>
              <a:t>there are also implications for digital transformation within the DoD CIO and Acquisition and Sustainment organizations</a:t>
            </a:r>
          </a:p>
        </p:txBody>
      </p:sp>
      <p:sp>
        <p:nvSpPr>
          <p:cNvPr id="4" name="Slide Number Placeholder 3"/>
          <p:cNvSpPr>
            <a:spLocks noGrp="1"/>
          </p:cNvSpPr>
          <p:nvPr>
            <p:ph type="sldNum" sz="quarter" idx="5"/>
          </p:nvPr>
        </p:nvSpPr>
        <p:spPr/>
        <p:txBody>
          <a:bodyPr/>
          <a:lstStyle/>
          <a:p>
            <a:fld id="{191FF0EB-222C-464B-A525-4DA5E01A1D4B}" type="slidenum">
              <a:rPr lang="en-US" smtClean="0"/>
              <a:t>3</a:t>
            </a:fld>
            <a:endParaRPr lang="en-US"/>
          </a:p>
        </p:txBody>
      </p:sp>
    </p:spTree>
    <p:extLst>
      <p:ext uri="{BB962C8B-B14F-4D97-AF65-F5344CB8AC3E}">
        <p14:creationId xmlns:p14="http://schemas.microsoft.com/office/powerpoint/2010/main" val="385254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b="0" i="0" dirty="0">
                <a:effectLst/>
                <a:latin typeface="MinionPro-Regular" panose="02040503050201020203" pitchFamily="18" charset="0"/>
              </a:rPr>
              <a:t>Before I go any further, we should define some of the terms. The terms listed here are not comprehensive, but a few are necessary to understand before moving further… </a:t>
            </a:r>
          </a:p>
          <a:p>
            <a:pPr algn="just"/>
            <a:endParaRPr lang="en-US" sz="1800" b="0" i="0" u="none" dirty="0">
              <a:effectLst/>
              <a:latin typeface="MinionPro-Regular" panose="020405030502010202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dirty="0">
                <a:effectLst/>
                <a:latin typeface="MinionPro-Regular" panose="02040503050201020203" pitchFamily="18" charset="0"/>
              </a:rPr>
              <a:t>I’m sure there are other sources of definitions for some of the terms. Those listed as DAU Glossary definitions are the official DoD definitions though you will see that even in the DoD there are some slight differences in how Digital Engineering is viewed depending on the perspective of the organization and individual.</a:t>
            </a:r>
            <a:endParaRPr lang="en-US" sz="1800" b="0" i="0" u="none" dirty="0">
              <a:effectLst/>
              <a:latin typeface="MinionPro-Regular" panose="02040503050201020203" pitchFamily="18" charset="0"/>
            </a:endParaRPr>
          </a:p>
          <a:p>
            <a:pPr algn="just"/>
            <a:endParaRPr lang="en-US" sz="1800" b="0" i="0" u="none" dirty="0">
              <a:effectLst/>
              <a:latin typeface="MinionPro-Regular" panose="02040503050201020203" pitchFamily="18" charset="0"/>
            </a:endParaRPr>
          </a:p>
          <a:p>
            <a:pPr algn="just"/>
            <a:r>
              <a:rPr lang="en-US" sz="1800" b="0" i="0" u="none" dirty="0">
                <a:effectLst/>
                <a:latin typeface="MinionPro-Regular" panose="02040503050201020203" pitchFamily="18" charset="0"/>
              </a:rPr>
              <a:t>For this presentation, we will focus on Digital Engineering and Digital Transformation as the context for documents as digital data…</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dirty="0">
                <a:effectLst/>
                <a:latin typeface="MinionPro-Regular" panose="02040503050201020203" pitchFamily="18" charset="0"/>
              </a:rPr>
              <a:t>Digital Transformation (DX)- is the adoption of digital technology and processes.</a:t>
            </a:r>
          </a:p>
          <a:p>
            <a:pPr algn="just"/>
            <a:r>
              <a:rPr lang="en-US" sz="1800" b="0" i="0" u="none" dirty="0">
                <a:effectLst/>
                <a:latin typeface="MinionPro-Regular" panose="02040503050201020203" pitchFamily="18" charset="0"/>
              </a:rPr>
              <a:t>Digital Engineering (DE)- is an </a:t>
            </a:r>
            <a:r>
              <a:rPr lang="en-US" sz="1800" b="0" i="0" u="sng" dirty="0">
                <a:effectLst/>
                <a:latin typeface="MinionPro-Regular" panose="02040503050201020203" pitchFamily="18" charset="0"/>
              </a:rPr>
              <a:t>integrated digital approach </a:t>
            </a:r>
            <a:r>
              <a:rPr lang="en-US" sz="1800" b="0" i="0" u="none" dirty="0">
                <a:effectLst/>
                <a:latin typeface="MinionPro-Regular" panose="02040503050201020203" pitchFamily="18" charset="0"/>
              </a:rPr>
              <a:t>using </a:t>
            </a:r>
            <a:r>
              <a:rPr lang="en-US" sz="1800" b="0" i="0" u="sng" dirty="0">
                <a:effectLst/>
                <a:latin typeface="MinionPro-Regular" panose="02040503050201020203" pitchFamily="18" charset="0"/>
              </a:rPr>
              <a:t>authoritative sources of systems’ data and models </a:t>
            </a:r>
            <a:r>
              <a:rPr lang="en-US" sz="1800" b="0" i="0" u="none" dirty="0">
                <a:effectLst/>
                <a:latin typeface="MinionPro-Regular" panose="02040503050201020203" pitchFamily="18" charset="0"/>
              </a:rPr>
              <a:t>as a continuum </a:t>
            </a:r>
            <a:r>
              <a:rPr lang="en-US" sz="1800" b="0" i="0" u="sng" dirty="0">
                <a:effectLst/>
                <a:latin typeface="MinionPro-Regular" panose="02040503050201020203" pitchFamily="18" charset="0"/>
              </a:rPr>
              <a:t>across disciplines </a:t>
            </a:r>
            <a:r>
              <a:rPr lang="en-US" sz="1800" b="0" i="0" u="none" dirty="0">
                <a:effectLst/>
                <a:latin typeface="MinionPro-Regular" panose="02040503050201020203" pitchFamily="18" charset="0"/>
              </a:rPr>
              <a:t>and </a:t>
            </a:r>
            <a:r>
              <a:rPr lang="en-US" sz="1800" b="0" i="0" u="sng" dirty="0">
                <a:effectLst/>
                <a:latin typeface="MinionPro-Regular" panose="02040503050201020203" pitchFamily="18" charset="0"/>
              </a:rPr>
              <a:t>across the system life cycle.</a:t>
            </a:r>
          </a:p>
          <a:p>
            <a:r>
              <a:rPr lang="en-US" b="0" i="0" dirty="0">
                <a:solidFill>
                  <a:srgbClr val="0A0A0A"/>
                </a:solidFill>
                <a:effectLst/>
                <a:latin typeface="Helvetica" panose="020B0604020202020204" pitchFamily="34" charset="0"/>
              </a:rPr>
              <a:t>Another important and related term that is not listed here is </a:t>
            </a:r>
            <a:r>
              <a:rPr lang="en-US" b="1" i="1" dirty="0">
                <a:solidFill>
                  <a:srgbClr val="0A0A0A"/>
                </a:solidFill>
                <a:effectLst/>
                <a:latin typeface="Helvetica" panose="020B0604020202020204" pitchFamily="34" charset="0"/>
              </a:rPr>
              <a:t>Technical Coherence: </a:t>
            </a:r>
            <a:r>
              <a:rPr lang="en-US" b="0" i="0" dirty="0">
                <a:solidFill>
                  <a:srgbClr val="0A0A0A"/>
                </a:solidFill>
                <a:effectLst/>
                <a:latin typeface="Helvetica" panose="020B0604020202020204" pitchFamily="34" charset="0"/>
              </a:rPr>
              <a:t>The </a:t>
            </a:r>
            <a:r>
              <a:rPr lang="en-US" b="0" i="0" u="sng" dirty="0">
                <a:solidFill>
                  <a:srgbClr val="0A0A0A"/>
                </a:solidFill>
                <a:effectLst/>
                <a:latin typeface="Helvetica" panose="020B0604020202020204" pitchFamily="34" charset="0"/>
              </a:rPr>
              <a:t>logical traceability </a:t>
            </a:r>
            <a:r>
              <a:rPr lang="en-US" b="0" i="0" dirty="0">
                <a:solidFill>
                  <a:srgbClr val="0A0A0A"/>
                </a:solidFill>
                <a:effectLst/>
                <a:latin typeface="Helvetica" panose="020B0604020202020204" pitchFamily="34" charset="0"/>
              </a:rPr>
              <a:t>of the evolution of a </a:t>
            </a:r>
            <a:r>
              <a:rPr lang="en-US" b="0" i="0" u="sng" dirty="0">
                <a:solidFill>
                  <a:srgbClr val="0A0A0A"/>
                </a:solidFill>
                <a:effectLst/>
                <a:latin typeface="Helvetica" panose="020B0604020202020204" pitchFamily="34" charset="0"/>
              </a:rPr>
              <a:t>system's data and models, decisions, and solutions</a:t>
            </a:r>
            <a:r>
              <a:rPr lang="en-US" b="0" i="0" u="none" dirty="0">
                <a:solidFill>
                  <a:srgbClr val="0A0A0A"/>
                </a:solidFill>
                <a:effectLst/>
                <a:latin typeface="Helvetica" panose="020B0604020202020204" pitchFamily="34" charset="0"/>
              </a:rPr>
              <a:t> </a:t>
            </a:r>
            <a:r>
              <a:rPr lang="en-US" b="0" i="0" u="sng" dirty="0">
                <a:solidFill>
                  <a:srgbClr val="0A0A0A"/>
                </a:solidFill>
                <a:effectLst/>
                <a:latin typeface="Helvetica" panose="020B0604020202020204" pitchFamily="34" charset="0"/>
              </a:rPr>
              <a:t>throughout the life cycle. </a:t>
            </a:r>
            <a:r>
              <a:rPr lang="en-US" b="0" i="0" dirty="0">
                <a:solidFill>
                  <a:srgbClr val="0A0A0A"/>
                </a:solidFill>
                <a:effectLst/>
                <a:latin typeface="Helvetica" panose="020B0604020202020204" pitchFamily="34" charset="0"/>
              </a:rPr>
              <a:t>(DAU Glossary) </a:t>
            </a:r>
          </a:p>
          <a:p>
            <a:endParaRPr lang="en-US" b="0" i="0" dirty="0">
              <a:solidFill>
                <a:srgbClr val="0A0A0A"/>
              </a:solidFill>
              <a:effectLst/>
              <a:latin typeface="Helvetica" panose="020B0604020202020204" pitchFamily="34" charset="0"/>
            </a:endParaRPr>
          </a:p>
          <a:p>
            <a:r>
              <a:rPr lang="en-US" b="0" i="0" dirty="0">
                <a:solidFill>
                  <a:srgbClr val="0A0A0A"/>
                </a:solidFill>
                <a:effectLst/>
                <a:latin typeface="Helvetica" panose="020B0604020202020204" pitchFamily="34" charset="0"/>
              </a:rPr>
              <a:t>I mention this term because standards could/should play a significant role in establishing that logical traceability and the interoperability necessary between systems’ data and models.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of digital transformation as the shift from paper-based to digital data and/or model-based products, processes, and practices. And, Digital Engineering as simply the desired </a:t>
            </a:r>
            <a:r>
              <a:rPr lang="en-US" dirty="0" err="1"/>
              <a:t>endstate</a:t>
            </a:r>
            <a:r>
              <a:rPr lang="en-US" dirty="0"/>
              <a:t> of digital transformation for engineering products, processes, and practices.</a:t>
            </a:r>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4</a:t>
            </a:fld>
            <a:endParaRPr lang="en-US"/>
          </a:p>
        </p:txBody>
      </p:sp>
    </p:spTree>
    <p:extLst>
      <p:ext uri="{BB962C8B-B14F-4D97-AF65-F5344CB8AC3E}">
        <p14:creationId xmlns:p14="http://schemas.microsoft.com/office/powerpoint/2010/main" val="293156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define and realize that digital </a:t>
            </a:r>
            <a:r>
              <a:rPr lang="en-US" dirty="0" err="1"/>
              <a:t>endstate</a:t>
            </a:r>
            <a:r>
              <a:rPr lang="en-US" dirty="0"/>
              <a:t>, the DoD published the Digital Engineering Strategy which established five goals or “elements” for successful DE…</a:t>
            </a:r>
          </a:p>
          <a:p>
            <a:r>
              <a:rPr lang="en-US" dirty="0"/>
              <a:t>As depicted in the graphic, the elements are all interrelated:</a:t>
            </a:r>
          </a:p>
          <a:p>
            <a:r>
              <a:rPr lang="en-US" dirty="0"/>
              <a:t>The Concept of an Authoritative Source of Truth (</a:t>
            </a:r>
            <a:r>
              <a:rPr lang="en-US" dirty="0" err="1"/>
              <a:t>ASoT</a:t>
            </a:r>
            <a:r>
              <a:rPr lang="en-US" dirty="0"/>
              <a:t>) (element 2) is key to realizing the digital transformation through integration of data and models (element 1). But this concept is more complex than just identifying one single source…it allows for</a:t>
            </a:r>
          </a:p>
          <a:p>
            <a:pPr marL="171450" indent="-171450">
              <a:buFontTx/>
              <a:buChar char="-"/>
            </a:pPr>
            <a:r>
              <a:rPr lang="en-US" dirty="0"/>
              <a:t>Linking multiple sources of data</a:t>
            </a:r>
          </a:p>
          <a:p>
            <a:pPr marL="171450" indent="-171450">
              <a:buFontTx/>
              <a:buChar char="-"/>
            </a:pPr>
            <a:r>
              <a:rPr lang="en-US" dirty="0"/>
              <a:t>From different viewpoints (design, manufacturing, sustainment…)- models used to store, link, analyze, and provide different simplified viewpoints for human use</a:t>
            </a:r>
          </a:p>
          <a:p>
            <a:pPr marL="171450" indent="-171450">
              <a:buFontTx/>
              <a:buChar char="-"/>
            </a:pPr>
            <a:r>
              <a:rPr lang="en-US" dirty="0"/>
              <a:t>Of the same system, and of interrelated systems (i.e., </a:t>
            </a:r>
            <a:r>
              <a:rPr lang="en-US" dirty="0" err="1"/>
              <a:t>SoS</a:t>
            </a:r>
            <a:r>
              <a:rPr lang="en-US" dirty="0"/>
              <a:t> concept)</a:t>
            </a:r>
          </a:p>
          <a:p>
            <a:pPr marL="171450" indent="-171450">
              <a:buFontTx/>
              <a:buChar char="-"/>
            </a:pPr>
            <a:r>
              <a:rPr lang="en-US" dirty="0"/>
              <a:t>And doing so over the life-cycle of the system- from design through disposal</a:t>
            </a:r>
          </a:p>
          <a:p>
            <a:r>
              <a:rPr lang="en-US" dirty="0"/>
              <a:t>Elements 3 and 4 are about using modern technologies to design, engineer, build, field and sustain </a:t>
            </a:r>
            <a:r>
              <a:rPr lang="en-US" i="1" dirty="0"/>
              <a:t>smarter, </a:t>
            </a:r>
          </a:p>
          <a:p>
            <a:r>
              <a:rPr lang="en-US" i="0" u="none" dirty="0"/>
              <a:t>and </a:t>
            </a:r>
            <a:r>
              <a:rPr lang="en-US" dirty="0"/>
              <a:t>in order to achieve that, the DoD and defense industry requires an ecosystem to support it- an ecosystem comprised of infrastructure, tools, data, knowledge and other resources. Technologies such as: big data &amp; data analytics and visualization, machine learning, cloud computing, 3D printing, digital manufacturing, and digital twin- are all enablers of digital engineering and the desired ecosystem.</a:t>
            </a:r>
          </a:p>
          <a:p>
            <a:endParaRPr lang="en-US" dirty="0"/>
          </a:p>
          <a:p>
            <a:r>
              <a:rPr lang="en-US" dirty="0"/>
              <a:t>Finally, element 5 addresses the cultural change- (a challenge in any transition effort) includes the training, education, and other efforts to develop skills and knowledge amongst the workforce and change the culture to accept and trust digital products. </a:t>
            </a:r>
          </a:p>
          <a:p>
            <a:endParaRPr lang="en-US" dirty="0"/>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5</a:t>
            </a:fld>
            <a:endParaRPr lang="en-US"/>
          </a:p>
        </p:txBody>
      </p:sp>
    </p:spTree>
    <p:extLst>
      <p:ext uri="{BB962C8B-B14F-4D97-AF65-F5344CB8AC3E}">
        <p14:creationId xmlns:p14="http://schemas.microsoft.com/office/powerpoint/2010/main" val="281377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Digital Engineering is not an end in itself, documents as digital data is also an enabler, a means to an 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digital engineering, “docs as digital data” is an enabler to an enabler…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who develop and maintain standards, documents as digital data has other, more direct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job at DSPO is provide policy, processes, and tools for those that develop, maintain, and use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if standards are being developed and used in digital products, processes and tools, then it becomes our responsibility to integrate digital tools and processes and provide standards in a digital form</a:t>
            </a:r>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6</a:t>
            </a:fld>
            <a:endParaRPr lang="en-US"/>
          </a:p>
        </p:txBody>
      </p:sp>
    </p:spTree>
    <p:extLst>
      <p:ext uri="{BB962C8B-B14F-4D97-AF65-F5344CB8AC3E}">
        <p14:creationId xmlns:p14="http://schemas.microsoft.com/office/powerpoint/2010/main" val="397819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I compare the digital transformation for standards to the transition from printed paper to electronic documents.</a:t>
            </a:r>
          </a:p>
          <a:p>
            <a:r>
              <a:rPr lang="en-US" sz="2400" dirty="0"/>
              <a:t>----Skip if running late---- We are preparing to celebrate our 70</a:t>
            </a:r>
            <a:r>
              <a:rPr lang="en-US" sz="2400" baseline="30000" dirty="0"/>
              <a:t>th</a:t>
            </a:r>
            <a:r>
              <a:rPr lang="en-US" sz="2400" dirty="0"/>
              <a:t> Anniversary next year.</a:t>
            </a:r>
          </a:p>
          <a:p>
            <a:endParaRPr lang="en-US" sz="2400" dirty="0"/>
          </a:p>
          <a:p>
            <a:r>
              <a:rPr lang="en-US" sz="2400" dirty="0"/>
              <a:t>The DSP has been around for almost 70 years, created in 1952, by Congress in the Cataloging and Standardization Act.</a:t>
            </a:r>
          </a:p>
          <a:p>
            <a:pPr marL="0" indent="0">
              <a:buNone/>
            </a:pPr>
            <a:endParaRPr lang="en-US" sz="1100" dirty="0"/>
          </a:p>
          <a:p>
            <a:pPr lvl="1"/>
            <a:r>
              <a:rPr lang="en-US" sz="2000" dirty="0"/>
              <a:t>The Act required the creation of a single set of specifications and standards, which DoD buying activities would use in the procurement of similar items.  </a:t>
            </a:r>
          </a:p>
          <a:p>
            <a:pPr marL="0" indent="0">
              <a:buNone/>
            </a:pPr>
            <a:endParaRPr lang="en-US" sz="1100" dirty="0"/>
          </a:p>
          <a:p>
            <a:r>
              <a:rPr lang="en-US" sz="2400" dirty="0"/>
              <a:t>The Congress believed that a single set of specifications and standards would save money and manpower by avoiding duplication of efforts in document preparation and maintenance</a:t>
            </a:r>
          </a:p>
          <a:p>
            <a:r>
              <a:rPr lang="en-US" sz="2400" dirty="0"/>
              <a:t>In 1962, the DoD established the DoD Single Stock Point (</a:t>
            </a:r>
            <a:r>
              <a:rPr lang="en-US" sz="2400" dirty="0" err="1"/>
              <a:t>DoDSSP</a:t>
            </a:r>
            <a:r>
              <a:rPr lang="en-US" sz="2400" dirty="0"/>
              <a:t>) to establish a single source for obtaining specifications and standards generated by the DoD.  </a:t>
            </a:r>
          </a:p>
          <a:p>
            <a:pPr lvl="1"/>
            <a:endParaRPr lang="en-US" sz="2000" dirty="0"/>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7</a:t>
            </a:fld>
            <a:endParaRPr lang="en-US"/>
          </a:p>
        </p:txBody>
      </p:sp>
    </p:spTree>
    <p:extLst>
      <p:ext uri="{BB962C8B-B14F-4D97-AF65-F5344CB8AC3E}">
        <p14:creationId xmlns:p14="http://schemas.microsoft.com/office/powerpoint/2010/main" val="330592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In the early years, the </a:t>
            </a:r>
            <a:r>
              <a:rPr lang="en-US" sz="2000" dirty="0" err="1"/>
              <a:t>DoDSSP</a:t>
            </a:r>
            <a:r>
              <a:rPr lang="en-US" sz="2000" dirty="0"/>
              <a:t> (Single Stock Point) reduced costs and confusion associated with having multiple points of document distribution within the Military Departments and Defense Agencies.  </a:t>
            </a:r>
          </a:p>
          <a:p>
            <a:pPr lvl="1"/>
            <a:endParaRPr lang="en-US" sz="2000" dirty="0"/>
          </a:p>
          <a:p>
            <a:pPr lvl="1"/>
            <a:r>
              <a:rPr lang="en-US" sz="2000" dirty="0"/>
              <a:t>But it was still very expensive, time consuming and labor intensive…requiring a lot of storage, equipment and manpower.</a:t>
            </a:r>
          </a:p>
          <a:p>
            <a:pPr lvl="1"/>
            <a:endParaRPr lang="en-US" sz="20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t>Among the many limitations of such a manual system, it was not uncommon for documents to be out of stock, which created procurement delays, numerous Congressional complaints, and customer frustration. </a:t>
            </a:r>
          </a:p>
          <a:p>
            <a:pPr lvl="1"/>
            <a:endParaRPr lang="en-US" sz="2000" dirty="0"/>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8</a:t>
            </a:fld>
            <a:endParaRPr lang="en-US"/>
          </a:p>
        </p:txBody>
      </p:sp>
    </p:spTree>
    <p:extLst>
      <p:ext uri="{BB962C8B-B14F-4D97-AF65-F5344CB8AC3E}">
        <p14:creationId xmlns:p14="http://schemas.microsoft.com/office/powerpoint/2010/main" val="291664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mid-90s legislation and executive direction led to standards being provided as electronic documents.</a:t>
            </a:r>
          </a:p>
          <a:p>
            <a:r>
              <a:rPr lang="en-US" dirty="0"/>
              <a:t>Of course, initially, these were simply scans of printed documents. Low quality, and not editable. …that’s important, something that will come up again in Jesse’s part of the presentation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late 90s, we moved beyond the initial electronic scans of documents which were fine for machine display for human consumption, but were not suitable for machine readability, when word processors and pdf applications advanced to enable conversion between formats will little/no error. </a:t>
            </a:r>
          </a:p>
          <a:p>
            <a:endParaRPr lang="en-US" dirty="0"/>
          </a:p>
          <a:p>
            <a:r>
              <a:rPr lang="en-US" dirty="0"/>
              <a:t>Today, ASSIST provides web-based on-demand electronic access to users…but that access is still to electronic versions of </a:t>
            </a:r>
            <a:r>
              <a:rPr lang="en-US" u="sng" dirty="0"/>
              <a:t>static </a:t>
            </a:r>
            <a:r>
              <a:rPr lang="en-US" dirty="0"/>
              <a:t>PDF documents</a:t>
            </a:r>
          </a:p>
          <a:p>
            <a:pPr marL="171450" indent="-171450">
              <a:buFontTx/>
              <a:buChar char="-"/>
            </a:pPr>
            <a:r>
              <a:rPr lang="en-US" dirty="0"/>
              <a:t>Essentially electronic paper-driven processes, that are human-intensive…requires a human to read, interpret, and then copy/paste, model, code, or otherwise manually re-enter </a:t>
            </a:r>
          </a:p>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191FF0EB-222C-464B-A525-4DA5E01A1D4B}" type="slidenum">
              <a:rPr lang="en-US" smtClean="0"/>
              <a:t>9</a:t>
            </a:fld>
            <a:endParaRPr lang="en-US"/>
          </a:p>
        </p:txBody>
      </p:sp>
    </p:spTree>
    <p:extLst>
      <p:ext uri="{BB962C8B-B14F-4D97-AF65-F5344CB8AC3E}">
        <p14:creationId xmlns:p14="http://schemas.microsoft.com/office/powerpoint/2010/main" val="3791701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ight Title Slide">
    <p:spTree>
      <p:nvGrpSpPr>
        <p:cNvPr id="1" name=""/>
        <p:cNvGrpSpPr/>
        <p:nvPr/>
      </p:nvGrpSpPr>
      <p:grpSpPr>
        <a:xfrm>
          <a:off x="0" y="0"/>
          <a:ext cx="0" cy="0"/>
          <a:chOff x="0" y="0"/>
          <a:chExt cx="0" cy="0"/>
        </a:xfrm>
      </p:grpSpPr>
      <p:pic>
        <p:nvPicPr>
          <p:cNvPr id="10" name="Picture 9" descr="A picture containing water, flying, beach, plane&#10;&#10;Description automatically generated">
            <a:extLst>
              <a:ext uri="{FF2B5EF4-FFF2-40B4-BE49-F238E27FC236}">
                <a16:creationId xmlns:a16="http://schemas.microsoft.com/office/drawing/2014/main" id="{AD98840B-27E5-FE4D-AF68-8D0522CC80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39523" y="1512670"/>
            <a:ext cx="10814612" cy="1285171"/>
          </a:xfrm>
        </p:spPr>
        <p:txBody>
          <a:bodyPr anchor="ctr">
            <a:normAutofit/>
          </a:bodyPr>
          <a:lstStyle>
            <a:lvl1pPr algn="l">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39523" y="3212639"/>
            <a:ext cx="6096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D03625E9-DB60-4E46-A61F-DAA323EBB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8475" y="152004"/>
            <a:ext cx="914400" cy="914400"/>
          </a:xfrm>
          <a:prstGeom prst="rect">
            <a:avLst/>
          </a:prstGeom>
        </p:spPr>
      </p:pic>
      <p:pic>
        <p:nvPicPr>
          <p:cNvPr id="9" name="Picture 8">
            <a:extLst>
              <a:ext uri="{FF2B5EF4-FFF2-40B4-BE49-F238E27FC236}">
                <a16:creationId xmlns:a16="http://schemas.microsoft.com/office/drawing/2014/main" id="{2E913603-B50B-C849-A664-701CB4A32D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39687" y="82554"/>
            <a:ext cx="914400" cy="914400"/>
          </a:xfrm>
          <a:prstGeom prst="rect">
            <a:avLst/>
          </a:prstGeom>
        </p:spPr>
      </p:pic>
    </p:spTree>
    <p:extLst>
      <p:ext uri="{BB962C8B-B14F-4D97-AF65-F5344CB8AC3E}">
        <p14:creationId xmlns:p14="http://schemas.microsoft.com/office/powerpoint/2010/main" val="337265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ABFE8-2A47-DE46-A156-D9E3107BB28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72711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ABFE8-2A47-DE46-A156-D9E3107BB289}"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49002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ABFE8-2A47-DE46-A156-D9E3107BB289}"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21313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ABFE8-2A47-DE46-A156-D9E3107BB289}"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3750165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ABFE8-2A47-DE46-A156-D9E3107BB28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3924350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ABFE8-2A47-DE46-A156-D9E3107BB28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74517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368030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504269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water, flying, beach, plane&#10;&#10;Description automatically generated">
            <a:extLst>
              <a:ext uri="{FF2B5EF4-FFF2-40B4-BE49-F238E27FC236}">
                <a16:creationId xmlns:a16="http://schemas.microsoft.com/office/drawing/2014/main" id="{AD98840B-27E5-FE4D-AF68-8D0522CC80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427AFAA-024F-B540-8182-2936FFB80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667" y="184154"/>
            <a:ext cx="808646" cy="73152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pic>
        <p:nvPicPr>
          <p:cNvPr id="9" name="Picture 8">
            <a:extLst>
              <a:ext uri="{FF2B5EF4-FFF2-40B4-BE49-F238E27FC236}">
                <a16:creationId xmlns:a16="http://schemas.microsoft.com/office/drawing/2014/main" id="{15D385F1-2032-460E-AE2B-68D9B79700F3}"/>
              </a:ext>
            </a:extLst>
          </p:cNvPr>
          <p:cNvPicPr>
            <a:picLocks noChangeAspect="1"/>
          </p:cNvPicPr>
          <p:nvPr userDrawn="1"/>
        </p:nvPicPr>
        <p:blipFill>
          <a:blip r:embed="rId4"/>
          <a:stretch>
            <a:fillRect/>
          </a:stretch>
        </p:blipFill>
        <p:spPr>
          <a:xfrm>
            <a:off x="11057045" y="185144"/>
            <a:ext cx="808647" cy="725487"/>
          </a:xfrm>
          <a:prstGeom prst="rect">
            <a:avLst/>
          </a:prstGeom>
        </p:spPr>
      </p:pic>
    </p:spTree>
    <p:extLst>
      <p:ext uri="{BB962C8B-B14F-4D97-AF65-F5344CB8AC3E}">
        <p14:creationId xmlns:p14="http://schemas.microsoft.com/office/powerpoint/2010/main" val="3191405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52556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15"/>
          <p:cNvSpPr>
            <a:spLocks noGrp="1"/>
          </p:cNvSpPr>
          <p:nvPr>
            <p:ph type="sldNum" sz="quarter" idx="4"/>
          </p:nvPr>
        </p:nvSpPr>
        <p:spPr>
          <a:xfrm>
            <a:off x="9448800" y="6654800"/>
            <a:ext cx="2743200" cy="203200"/>
          </a:xfrm>
          <a:prstGeom prst="rect">
            <a:avLst/>
          </a:prstGeom>
        </p:spPr>
        <p:txBody>
          <a:bodyPr vert="horz" lIns="91440" tIns="45720" rIns="91440" bIns="45720" rtlCol="0" anchor="ctr"/>
          <a:lstStyle>
            <a:lvl1pPr algn="r">
              <a:defRPr sz="1200">
                <a:solidFill>
                  <a:schemeClr val="bg1"/>
                </a:solidFill>
              </a:defRPr>
            </a:lvl1pPr>
          </a:lstStyle>
          <a:p>
            <a:fld id="{92901CD8-BE54-44CF-BBB0-BA65B4521913}" type="slidenum">
              <a:rPr lang="en-US" smtClean="0"/>
              <a:pPr/>
              <a:t>‹#›</a:t>
            </a:fld>
            <a:endParaRPr lang="en-US" dirty="0"/>
          </a:p>
        </p:txBody>
      </p:sp>
    </p:spTree>
    <p:extLst>
      <p:ext uri="{BB962C8B-B14F-4D97-AF65-F5344CB8AC3E}">
        <p14:creationId xmlns:p14="http://schemas.microsoft.com/office/powerpoint/2010/main" val="2045378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462487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ABFE8-2A47-DE46-A156-D9E3107BB28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4093246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ABFE8-2A47-DE46-A156-D9E3107BB289}"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553700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ABFE8-2A47-DE46-A156-D9E3107BB289}"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291651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ABFE8-2A47-DE46-A156-D9E3107BB289}"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3516422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ABFE8-2A47-DE46-A156-D9E3107BB28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843528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ABFE8-2A47-DE46-A156-D9E3107BB28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657085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4271047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3565138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picture containing water, flying, beach, plane&#10;&#10;Description automatically generated">
            <a:extLst>
              <a:ext uri="{FF2B5EF4-FFF2-40B4-BE49-F238E27FC236}">
                <a16:creationId xmlns:a16="http://schemas.microsoft.com/office/drawing/2014/main" id="{AD98840B-27E5-FE4D-AF68-8D0522CC80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427AFAA-024F-B540-8182-2936FFB80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933" y="228600"/>
            <a:ext cx="975360" cy="731520"/>
          </a:xfrm>
          <a:prstGeom prst="rect">
            <a:avLst/>
          </a:prstGeom>
        </p:spPr>
      </p:pic>
      <p:pic>
        <p:nvPicPr>
          <p:cNvPr id="11" name="Picture 10">
            <a:extLst>
              <a:ext uri="{FF2B5EF4-FFF2-40B4-BE49-F238E27FC236}">
                <a16:creationId xmlns:a16="http://schemas.microsoft.com/office/drawing/2014/main" id="{AD4C42FC-A992-5A45-9FE8-A495CF08B2FD}"/>
              </a:ext>
            </a:extLst>
          </p:cNvPr>
          <p:cNvPicPr>
            <a:picLocks noChangeAspect="1"/>
          </p:cNvPicPr>
          <p:nvPr userDrawn="1"/>
        </p:nvPicPr>
        <p:blipFill>
          <a:blip r:embed="rId4"/>
          <a:stretch>
            <a:fillRect/>
          </a:stretch>
        </p:blipFill>
        <p:spPr>
          <a:xfrm>
            <a:off x="10836487" y="228600"/>
            <a:ext cx="975360" cy="731520"/>
          </a:xfrm>
          <a:prstGeom prst="rect">
            <a:avLst/>
          </a:prstGeom>
        </p:spPr>
      </p:pic>
      <p:sp>
        <p:nvSpPr>
          <p:cNvPr id="13" name="Subtitle 2"/>
          <p:cNvSpPr>
            <a:spLocks noGrp="1"/>
          </p:cNvSpPr>
          <p:nvPr>
            <p:ph type="subTitle" idx="1"/>
          </p:nvPr>
        </p:nvSpPr>
        <p:spPr>
          <a:xfrm>
            <a:off x="339523" y="3212639"/>
            <a:ext cx="6096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itle 1"/>
          <p:cNvSpPr>
            <a:spLocks noGrp="1"/>
          </p:cNvSpPr>
          <p:nvPr>
            <p:ph type="ctrTitle"/>
          </p:nvPr>
        </p:nvSpPr>
        <p:spPr>
          <a:xfrm>
            <a:off x="339523" y="1512670"/>
            <a:ext cx="10814612" cy="1285171"/>
          </a:xfrm>
        </p:spPr>
        <p:txBody>
          <a:bodyPr anchor="ctr">
            <a:normAutofit/>
          </a:bodyPr>
          <a:lstStyle>
            <a:lvl1pPr algn="ctr">
              <a:defRPr sz="4400">
                <a:solidFill>
                  <a:schemeClr val="tx1"/>
                </a:solidFill>
              </a:defRPr>
            </a:lvl1pPr>
          </a:lstStyle>
          <a:p>
            <a:r>
              <a:rPr lang="en-US" dirty="0"/>
              <a:t>Click to edit Master title style</a:t>
            </a:r>
          </a:p>
        </p:txBody>
      </p:sp>
      <p:sp>
        <p:nvSpPr>
          <p:cNvPr id="15" name="Date Placeholder 3"/>
          <p:cNvSpPr>
            <a:spLocks noGrp="1"/>
          </p:cNvSpPr>
          <p:nvPr>
            <p:ph type="dt" sz="half" idx="10"/>
          </p:nvPr>
        </p:nvSpPr>
        <p:spPr>
          <a:xfrm>
            <a:off x="838200" y="6356352"/>
            <a:ext cx="2743200" cy="365125"/>
          </a:xfrm>
        </p:spPr>
        <p:txBody>
          <a:bodyPr/>
          <a:lstStyle>
            <a:lvl1pPr>
              <a:defRPr>
                <a:solidFill>
                  <a:schemeClr val="tx1"/>
                </a:solidFill>
              </a:defRPr>
            </a:lvl1pPr>
          </a:lstStyle>
          <a:p>
            <a:fld id="{23D17060-B2D5-4BDF-8036-8C748D5C6E49}" type="datetimeFigureOut">
              <a:rPr lang="en-US" smtClean="0"/>
              <a:pPr/>
              <a:t>8/3/2022</a:t>
            </a:fld>
            <a:endParaRPr lang="en-US"/>
          </a:p>
        </p:txBody>
      </p:sp>
      <p:sp>
        <p:nvSpPr>
          <p:cNvPr id="16" name="Footer Placeholder 4"/>
          <p:cNvSpPr>
            <a:spLocks noGrp="1"/>
          </p:cNvSpPr>
          <p:nvPr>
            <p:ph type="ftr" sz="quarter" idx="11"/>
          </p:nvPr>
        </p:nvSpPr>
        <p:spPr>
          <a:xfrm>
            <a:off x="4038600" y="6356352"/>
            <a:ext cx="4114800" cy="365125"/>
          </a:xfrm>
        </p:spPr>
        <p:txBody>
          <a:bodyPr/>
          <a:lstStyle>
            <a:lvl1pPr>
              <a:defRPr>
                <a:solidFill>
                  <a:schemeClr val="tx1"/>
                </a:solidFill>
              </a:defRPr>
            </a:lvl1pPr>
          </a:lstStyle>
          <a:p>
            <a:endParaRPr lang="en-US"/>
          </a:p>
        </p:txBody>
      </p:sp>
      <p:sp>
        <p:nvSpPr>
          <p:cNvPr id="17" name="Slide Number Placeholder 5"/>
          <p:cNvSpPr>
            <a:spLocks noGrp="1"/>
          </p:cNvSpPr>
          <p:nvPr>
            <p:ph type="sldNum" sz="quarter" idx="12"/>
          </p:nvPr>
        </p:nvSpPr>
        <p:spPr>
          <a:xfrm>
            <a:off x="9135319" y="6300328"/>
            <a:ext cx="2743200" cy="365125"/>
          </a:xfrm>
        </p:spPr>
        <p:txBody>
          <a:bodyPr/>
          <a:lstStyle>
            <a:lvl1pPr>
              <a:defRPr>
                <a:solidFill>
                  <a:schemeClr val="tx1"/>
                </a:solidFill>
              </a:defRPr>
            </a:lvl1pPr>
          </a:lstStyle>
          <a:p>
            <a:fld id="{32798ED9-3D55-4757-98C1-7DAA64905B1A}" type="slidenum">
              <a:rPr lang="en-US" smtClean="0"/>
              <a:pPr/>
              <a:t>‹#›</a:t>
            </a:fld>
            <a:endParaRPr lang="en-US"/>
          </a:p>
        </p:txBody>
      </p:sp>
    </p:spTree>
    <p:extLst>
      <p:ext uri="{BB962C8B-B14F-4D97-AF65-F5344CB8AC3E}">
        <p14:creationId xmlns:p14="http://schemas.microsoft.com/office/powerpoint/2010/main" val="255806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mper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3"/>
          </p:nvPr>
        </p:nvSpPr>
        <p:spPr>
          <a:xfrm>
            <a:off x="553156" y="5249864"/>
            <a:ext cx="10938933" cy="820737"/>
          </a:xfrm>
          <a:solidFill>
            <a:schemeClr val="accent5">
              <a:lumMod val="50000"/>
            </a:schemeClr>
          </a:solidFill>
        </p:spPr>
        <p:txBody>
          <a:bodyPr tIns="91440" bIns="91440">
            <a:normAutofit/>
          </a:bodyPr>
          <a:lstStyle>
            <a:lvl1pPr marL="0" indent="0" algn="ctr">
              <a:buNone/>
              <a:defRPr lang="en-US" sz="2400" kern="1200" dirty="0" smtClean="0">
                <a:solidFill>
                  <a:schemeClr val="bg1"/>
                </a:solidFill>
                <a:latin typeface="Franklin Gothic Medium" panose="020B0603020102020204" pitchFamily="34" charset="0"/>
                <a:ea typeface="+mn-ea"/>
                <a:cs typeface="+mn-cs"/>
              </a:defRPr>
            </a:lvl1pPr>
          </a:lstStyle>
          <a:p>
            <a:pPr lvl="0"/>
            <a:r>
              <a:rPr lang="en-US" dirty="0"/>
              <a:t>Click to edit Master text styles</a:t>
            </a:r>
          </a:p>
        </p:txBody>
      </p:sp>
      <p:sp>
        <p:nvSpPr>
          <p:cNvPr id="13" name="Content Placeholder 2"/>
          <p:cNvSpPr>
            <a:spLocks noGrp="1"/>
          </p:cNvSpPr>
          <p:nvPr>
            <p:ph idx="15"/>
          </p:nvPr>
        </p:nvSpPr>
        <p:spPr>
          <a:xfrm>
            <a:off x="555790" y="1107568"/>
            <a:ext cx="10914669" cy="4074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5"/>
          <p:cNvSpPr>
            <a:spLocks noGrp="1"/>
          </p:cNvSpPr>
          <p:nvPr>
            <p:ph type="sldNum" sz="quarter" idx="4"/>
          </p:nvPr>
        </p:nvSpPr>
        <p:spPr>
          <a:xfrm>
            <a:off x="9448800" y="6654800"/>
            <a:ext cx="2743200" cy="203200"/>
          </a:xfrm>
          <a:prstGeom prst="rect">
            <a:avLst/>
          </a:prstGeom>
        </p:spPr>
        <p:txBody>
          <a:bodyPr vert="horz" lIns="91440" tIns="45720" rIns="91440" bIns="45720" rtlCol="0" anchor="ctr"/>
          <a:lstStyle>
            <a:lvl1pPr algn="r">
              <a:defRPr sz="1200">
                <a:solidFill>
                  <a:schemeClr val="bg1"/>
                </a:solidFill>
              </a:defRPr>
            </a:lvl1pPr>
          </a:lstStyle>
          <a:p>
            <a:fld id="{92901CD8-BE54-44CF-BBB0-BA65B4521913}" type="slidenum">
              <a:rPr lang="en-US" smtClean="0"/>
              <a:pPr/>
              <a:t>‹#›</a:t>
            </a:fld>
            <a:endParaRPr lang="en-US" dirty="0"/>
          </a:p>
        </p:txBody>
      </p:sp>
    </p:spTree>
    <p:extLst>
      <p:ext uri="{BB962C8B-B14F-4D97-AF65-F5344CB8AC3E}">
        <p14:creationId xmlns:p14="http://schemas.microsoft.com/office/powerpoint/2010/main" val="2669131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water, flying, beach, plane&#10;&#10;Description automatically generated">
            <a:extLst>
              <a:ext uri="{FF2B5EF4-FFF2-40B4-BE49-F238E27FC236}">
                <a16:creationId xmlns:a16="http://schemas.microsoft.com/office/drawing/2014/main" id="{AD98840B-27E5-FE4D-AF68-8D0522CC80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427AFAA-024F-B540-8182-2936FFB80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667" y="184154"/>
            <a:ext cx="975360" cy="731520"/>
          </a:xfrm>
          <a:prstGeom prst="rect">
            <a:avLst/>
          </a:prstGeom>
        </p:spPr>
      </p:pic>
      <p:pic>
        <p:nvPicPr>
          <p:cNvPr id="11" name="Picture 10">
            <a:extLst>
              <a:ext uri="{FF2B5EF4-FFF2-40B4-BE49-F238E27FC236}">
                <a16:creationId xmlns:a16="http://schemas.microsoft.com/office/drawing/2014/main" id="{AD4C42FC-A992-5A45-9FE8-A495CF08B2FD}"/>
              </a:ext>
            </a:extLst>
          </p:cNvPr>
          <p:cNvPicPr>
            <a:picLocks noChangeAspect="1"/>
          </p:cNvPicPr>
          <p:nvPr userDrawn="1"/>
        </p:nvPicPr>
        <p:blipFill>
          <a:blip r:embed="rId4"/>
          <a:stretch>
            <a:fillRect/>
          </a:stretch>
        </p:blipFill>
        <p:spPr>
          <a:xfrm>
            <a:off x="10904220" y="184154"/>
            <a:ext cx="975360" cy="73152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084703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752093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117678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DABFE8-2A47-DE46-A156-D9E3107BB28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919480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ABFE8-2A47-DE46-A156-D9E3107BB289}"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440070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ABFE8-2A47-DE46-A156-D9E3107BB289}"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714733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ABFE8-2A47-DE46-A156-D9E3107BB289}"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515048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ABFE8-2A47-DE46-A156-D9E3107BB28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594365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ABFE8-2A47-DE46-A156-D9E3107BB28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4280240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27940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nner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3"/>
          </p:nvPr>
        </p:nvSpPr>
        <p:spPr>
          <a:xfrm>
            <a:off x="553157" y="1262068"/>
            <a:ext cx="10927644" cy="820737"/>
          </a:xfrm>
          <a:solidFill>
            <a:schemeClr val="accent5">
              <a:lumMod val="50000"/>
            </a:schemeClr>
          </a:solidFill>
        </p:spPr>
        <p:txBody>
          <a:bodyPr tIns="91440" bIns="91440">
            <a:normAutofit/>
          </a:bodyPr>
          <a:lstStyle>
            <a:lvl1pPr marL="0" indent="0" algn="ctr">
              <a:buNone/>
              <a:defRPr lang="en-US" sz="2400" kern="1200" dirty="0" smtClean="0">
                <a:solidFill>
                  <a:schemeClr val="bg1"/>
                </a:solidFill>
                <a:latin typeface="Franklin Gothic Medium" panose="020B0603020102020204" pitchFamily="34" charset="0"/>
                <a:ea typeface="+mn-ea"/>
                <a:cs typeface="+mn-cs"/>
              </a:defRPr>
            </a:lvl1pPr>
          </a:lstStyle>
          <a:p>
            <a:pPr lvl="0"/>
            <a:r>
              <a:rPr lang="en-US" dirty="0"/>
              <a:t>Click to edit Master text styles</a:t>
            </a:r>
          </a:p>
        </p:txBody>
      </p:sp>
      <p:sp>
        <p:nvSpPr>
          <p:cNvPr id="14" name="Content Placeholder 2"/>
          <p:cNvSpPr>
            <a:spLocks noGrp="1"/>
          </p:cNvSpPr>
          <p:nvPr>
            <p:ph idx="15"/>
          </p:nvPr>
        </p:nvSpPr>
        <p:spPr>
          <a:xfrm>
            <a:off x="555790" y="2191303"/>
            <a:ext cx="10914669" cy="38623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15"/>
          <p:cNvSpPr>
            <a:spLocks noGrp="1"/>
          </p:cNvSpPr>
          <p:nvPr>
            <p:ph type="sldNum" sz="quarter" idx="4"/>
          </p:nvPr>
        </p:nvSpPr>
        <p:spPr>
          <a:xfrm>
            <a:off x="9457552" y="6654800"/>
            <a:ext cx="2743200" cy="203200"/>
          </a:xfrm>
          <a:prstGeom prst="rect">
            <a:avLst/>
          </a:prstGeom>
        </p:spPr>
        <p:txBody>
          <a:bodyPr vert="horz" lIns="91440" tIns="45720" rIns="91440" bIns="45720" rtlCol="0" anchor="ctr"/>
          <a:lstStyle>
            <a:lvl1pPr algn="r">
              <a:defRPr sz="1200">
                <a:solidFill>
                  <a:schemeClr val="bg1"/>
                </a:solidFill>
              </a:defRPr>
            </a:lvl1pPr>
          </a:lstStyle>
          <a:p>
            <a:fld id="{92901CD8-BE54-44CF-BBB0-BA65B4521913}" type="slidenum">
              <a:rPr lang="en-US" smtClean="0"/>
              <a:pPr/>
              <a:t>‹#›</a:t>
            </a:fld>
            <a:endParaRPr lang="en-US" dirty="0"/>
          </a:p>
        </p:txBody>
      </p:sp>
    </p:spTree>
    <p:extLst>
      <p:ext uri="{BB962C8B-B14F-4D97-AF65-F5344CB8AC3E}">
        <p14:creationId xmlns:p14="http://schemas.microsoft.com/office/powerpoint/2010/main" val="1022718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3031204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picture containing water, flying, beach, plane&#10;&#10;Description automatically generated">
            <a:extLst>
              <a:ext uri="{FF2B5EF4-FFF2-40B4-BE49-F238E27FC236}">
                <a16:creationId xmlns:a16="http://schemas.microsoft.com/office/drawing/2014/main" id="{AD98840B-27E5-FE4D-AF68-8D0522CC80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427AFAA-024F-B540-8182-2936FFB80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933" y="228600"/>
            <a:ext cx="975360" cy="731520"/>
          </a:xfrm>
          <a:prstGeom prst="rect">
            <a:avLst/>
          </a:prstGeom>
        </p:spPr>
      </p:pic>
      <p:pic>
        <p:nvPicPr>
          <p:cNvPr id="11" name="Picture 10">
            <a:extLst>
              <a:ext uri="{FF2B5EF4-FFF2-40B4-BE49-F238E27FC236}">
                <a16:creationId xmlns:a16="http://schemas.microsoft.com/office/drawing/2014/main" id="{AD4C42FC-A992-5A45-9FE8-A495CF08B2FD}"/>
              </a:ext>
            </a:extLst>
          </p:cNvPr>
          <p:cNvPicPr>
            <a:picLocks noChangeAspect="1"/>
          </p:cNvPicPr>
          <p:nvPr userDrawn="1"/>
        </p:nvPicPr>
        <p:blipFill>
          <a:blip r:embed="rId4"/>
          <a:stretch>
            <a:fillRect/>
          </a:stretch>
        </p:blipFill>
        <p:spPr>
          <a:xfrm>
            <a:off x="10836487" y="228600"/>
            <a:ext cx="975360" cy="731520"/>
          </a:xfrm>
          <a:prstGeom prst="rect">
            <a:avLst/>
          </a:prstGeom>
        </p:spPr>
      </p:pic>
      <p:sp>
        <p:nvSpPr>
          <p:cNvPr id="13" name="Subtitle 2"/>
          <p:cNvSpPr>
            <a:spLocks noGrp="1"/>
          </p:cNvSpPr>
          <p:nvPr>
            <p:ph type="subTitle" idx="1"/>
          </p:nvPr>
        </p:nvSpPr>
        <p:spPr>
          <a:xfrm>
            <a:off x="339523" y="3212639"/>
            <a:ext cx="6096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itle 1"/>
          <p:cNvSpPr>
            <a:spLocks noGrp="1"/>
          </p:cNvSpPr>
          <p:nvPr>
            <p:ph type="ctrTitle"/>
          </p:nvPr>
        </p:nvSpPr>
        <p:spPr>
          <a:xfrm>
            <a:off x="339523" y="1512670"/>
            <a:ext cx="10814612" cy="1285171"/>
          </a:xfrm>
        </p:spPr>
        <p:txBody>
          <a:bodyPr anchor="ctr">
            <a:normAutofit/>
          </a:bodyPr>
          <a:lstStyle>
            <a:lvl1pPr algn="ctr">
              <a:defRPr sz="4400">
                <a:solidFill>
                  <a:schemeClr val="tx1"/>
                </a:solidFill>
              </a:defRPr>
            </a:lvl1pPr>
          </a:lstStyle>
          <a:p>
            <a:r>
              <a:rPr lang="en-US" dirty="0"/>
              <a:t>Click to edit Master title style</a:t>
            </a:r>
          </a:p>
        </p:txBody>
      </p:sp>
      <p:sp>
        <p:nvSpPr>
          <p:cNvPr id="15" name="Date Placeholder 3"/>
          <p:cNvSpPr>
            <a:spLocks noGrp="1"/>
          </p:cNvSpPr>
          <p:nvPr>
            <p:ph type="dt" sz="half" idx="10"/>
          </p:nvPr>
        </p:nvSpPr>
        <p:spPr>
          <a:xfrm>
            <a:off x="838200" y="6356352"/>
            <a:ext cx="2743200" cy="365125"/>
          </a:xfrm>
        </p:spPr>
        <p:txBody>
          <a:bodyPr/>
          <a:lstStyle>
            <a:lvl1pPr>
              <a:defRPr>
                <a:solidFill>
                  <a:schemeClr val="tx1"/>
                </a:solidFill>
              </a:defRPr>
            </a:lvl1pPr>
          </a:lstStyle>
          <a:p>
            <a:fld id="{23D17060-B2D5-4BDF-8036-8C748D5C6E49}" type="datetimeFigureOut">
              <a:rPr lang="en-US" smtClean="0"/>
              <a:pPr/>
              <a:t>8/3/2022</a:t>
            </a:fld>
            <a:endParaRPr lang="en-US"/>
          </a:p>
        </p:txBody>
      </p:sp>
      <p:sp>
        <p:nvSpPr>
          <p:cNvPr id="16" name="Footer Placeholder 4"/>
          <p:cNvSpPr>
            <a:spLocks noGrp="1"/>
          </p:cNvSpPr>
          <p:nvPr>
            <p:ph type="ftr" sz="quarter" idx="11"/>
          </p:nvPr>
        </p:nvSpPr>
        <p:spPr>
          <a:xfrm>
            <a:off x="4038600" y="6356352"/>
            <a:ext cx="4114800" cy="365125"/>
          </a:xfrm>
        </p:spPr>
        <p:txBody>
          <a:bodyPr/>
          <a:lstStyle>
            <a:lvl1pPr>
              <a:defRPr>
                <a:solidFill>
                  <a:schemeClr val="tx1"/>
                </a:solidFill>
              </a:defRPr>
            </a:lvl1pPr>
          </a:lstStyle>
          <a:p>
            <a:endParaRPr lang="en-US"/>
          </a:p>
        </p:txBody>
      </p:sp>
      <p:sp>
        <p:nvSpPr>
          <p:cNvPr id="17" name="Slide Number Placeholder 5"/>
          <p:cNvSpPr>
            <a:spLocks noGrp="1"/>
          </p:cNvSpPr>
          <p:nvPr>
            <p:ph type="sldNum" sz="quarter" idx="12"/>
          </p:nvPr>
        </p:nvSpPr>
        <p:spPr>
          <a:xfrm>
            <a:off x="9135319" y="6300328"/>
            <a:ext cx="2743200" cy="365125"/>
          </a:xfrm>
        </p:spPr>
        <p:txBody>
          <a:bodyPr/>
          <a:lstStyle>
            <a:lvl1pPr>
              <a:defRPr>
                <a:solidFill>
                  <a:schemeClr val="tx1"/>
                </a:solidFill>
              </a:defRPr>
            </a:lvl1pPr>
          </a:lstStyle>
          <a:p>
            <a:fld id="{32798ED9-3D55-4757-98C1-7DAA64905B1A}" type="slidenum">
              <a:rPr lang="en-US" smtClean="0"/>
              <a:pPr/>
              <a:t>‹#›</a:t>
            </a:fld>
            <a:endParaRPr lang="en-US"/>
          </a:p>
        </p:txBody>
      </p:sp>
    </p:spTree>
    <p:extLst>
      <p:ext uri="{BB962C8B-B14F-4D97-AF65-F5344CB8AC3E}">
        <p14:creationId xmlns:p14="http://schemas.microsoft.com/office/powerpoint/2010/main" val="3513465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Bullets FOU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820C-108C-9445-8A7B-9B336CE95C89}"/>
              </a:ext>
            </a:extLst>
          </p:cNvPr>
          <p:cNvSpPr>
            <a:spLocks noGrp="1"/>
          </p:cNvSpPr>
          <p:nvPr>
            <p:ph type="title" hasCustomPrompt="1"/>
          </p:nvPr>
        </p:nvSpPr>
        <p:spPr>
          <a:xfrm>
            <a:off x="1234440" y="555625"/>
            <a:ext cx="9784080" cy="731520"/>
          </a:xfrm>
          <a:prstGeom prst="rect">
            <a:avLst/>
          </a:prstGeom>
        </p:spPr>
        <p:txBody>
          <a:bodyPr lIns="45720" rIns="45720" anchor="ctr" anchorCtr="1">
            <a:normAutofit/>
          </a:bodyPr>
          <a:lstStyle>
            <a:lvl1pPr algn="ctr">
              <a:defRPr sz="2250" b="1" i="1">
                <a:solidFill>
                  <a:srgbClr val="002060"/>
                </a:solidFill>
                <a:effectLst>
                  <a:outerShdw blurRad="38100" dist="38100" dir="2700000" algn="tl">
                    <a:srgbClr val="000000">
                      <a:alpha val="43137"/>
                    </a:srgbClr>
                  </a:outerShdw>
                </a:effectLst>
                <a:latin typeface="Franklin Gothic Medium" panose="020B0603020102020204" pitchFamily="34" charset="0"/>
              </a:defRPr>
            </a:lvl1pPr>
          </a:lstStyle>
          <a:p>
            <a:r>
              <a:rPr lang="en-US" dirty="0"/>
              <a:t>Click to Add Slide Title</a:t>
            </a:r>
          </a:p>
        </p:txBody>
      </p:sp>
      <p:sp>
        <p:nvSpPr>
          <p:cNvPr id="4" name="Date Placeholder 3">
            <a:extLst>
              <a:ext uri="{FF2B5EF4-FFF2-40B4-BE49-F238E27FC236}">
                <a16:creationId xmlns:a16="http://schemas.microsoft.com/office/drawing/2014/main" id="{E6FCE81B-A82A-F442-9DF5-304C117986CE}"/>
              </a:ext>
            </a:extLst>
          </p:cNvPr>
          <p:cNvSpPr>
            <a:spLocks noGrp="1"/>
          </p:cNvSpPr>
          <p:nvPr>
            <p:ph type="dt" sz="half" idx="10"/>
          </p:nvPr>
        </p:nvSpPr>
        <p:spPr>
          <a:xfrm>
            <a:off x="589280" y="6356354"/>
            <a:ext cx="2743200" cy="365125"/>
          </a:xfrm>
          <a:prstGeom prst="rect">
            <a:avLst/>
          </a:prstGeom>
        </p:spPr>
        <p:txBody>
          <a:bodyPr/>
          <a:lstStyle>
            <a:lvl1pPr>
              <a:defRPr sz="900">
                <a:solidFill>
                  <a:schemeClr val="bg1"/>
                </a:solidFill>
                <a:latin typeface="Franklin Gothic Medium" panose="020B0603020102020204" pitchFamily="34" charset="0"/>
              </a:defRPr>
            </a:lvl1pPr>
          </a:lstStyle>
          <a:p>
            <a:r>
              <a:rPr lang="en-US"/>
              <a:t>10 Feb 2021</a:t>
            </a:r>
            <a:endParaRPr lang="en-US" dirty="0"/>
          </a:p>
        </p:txBody>
      </p:sp>
      <p:sp>
        <p:nvSpPr>
          <p:cNvPr id="5" name="Footer Placeholder 4">
            <a:extLst>
              <a:ext uri="{FF2B5EF4-FFF2-40B4-BE49-F238E27FC236}">
                <a16:creationId xmlns:a16="http://schemas.microsoft.com/office/drawing/2014/main" id="{C898098B-3CA1-5D4A-A822-1F3E0FBC1348}"/>
              </a:ext>
            </a:extLst>
          </p:cNvPr>
          <p:cNvSpPr>
            <a:spLocks noGrp="1"/>
          </p:cNvSpPr>
          <p:nvPr>
            <p:ph type="ftr" sz="quarter" idx="11"/>
          </p:nvPr>
        </p:nvSpPr>
        <p:spPr>
          <a:xfrm>
            <a:off x="4018280" y="6356354"/>
            <a:ext cx="4114800" cy="365125"/>
          </a:xfrm>
          <a:prstGeom prst="rect">
            <a:avLst/>
          </a:prstGeom>
        </p:spPr>
        <p:txBody>
          <a:bodyPr/>
          <a:lstStyle>
            <a:lvl1pPr algn="ctr">
              <a:defRPr sz="900" b="0">
                <a:solidFill>
                  <a:schemeClr val="bg1"/>
                </a:solidFill>
                <a:latin typeface="Franklin Gothic Medium" panose="020B0603020102020204" pitchFamily="34" charset="0"/>
              </a:defRPr>
            </a:lvl1pPr>
          </a:lstStyle>
          <a:p>
            <a:r>
              <a:rPr lang="en-US"/>
              <a:t>CUI</a:t>
            </a:r>
            <a:endParaRPr lang="en-US" dirty="0"/>
          </a:p>
        </p:txBody>
      </p:sp>
      <p:sp>
        <p:nvSpPr>
          <p:cNvPr id="6" name="Slide Number Placeholder 5">
            <a:extLst>
              <a:ext uri="{FF2B5EF4-FFF2-40B4-BE49-F238E27FC236}">
                <a16:creationId xmlns:a16="http://schemas.microsoft.com/office/drawing/2014/main" id="{80E9E3A0-FE63-E043-AB42-8390DF3CB310}"/>
              </a:ext>
            </a:extLst>
          </p:cNvPr>
          <p:cNvSpPr>
            <a:spLocks noGrp="1"/>
          </p:cNvSpPr>
          <p:nvPr>
            <p:ph type="sldNum" sz="quarter" idx="12"/>
          </p:nvPr>
        </p:nvSpPr>
        <p:spPr>
          <a:xfrm>
            <a:off x="8818880" y="6356354"/>
            <a:ext cx="2743200" cy="365125"/>
          </a:xfrm>
          <a:prstGeom prst="rect">
            <a:avLst/>
          </a:prstGeom>
        </p:spPr>
        <p:txBody>
          <a:bodyPr/>
          <a:lstStyle>
            <a:lvl1pPr algn="r">
              <a:defRPr sz="900">
                <a:solidFill>
                  <a:srgbClr val="002060"/>
                </a:solidFill>
                <a:latin typeface="Franklin Gothic Medium" panose="020B0603020102020204" pitchFamily="34" charset="0"/>
              </a:defRPr>
            </a:lvl1pPr>
          </a:lstStyle>
          <a:p>
            <a:fld id="{6E4FAE5B-C12E-CE4E-87F8-0B6D84FD84D5}" type="slidenum">
              <a:rPr lang="en-US" smtClean="0"/>
              <a:pPr/>
              <a:t>‹#›</a:t>
            </a:fld>
            <a:endParaRPr lang="en-US" dirty="0"/>
          </a:p>
        </p:txBody>
      </p:sp>
      <p:sp>
        <p:nvSpPr>
          <p:cNvPr id="8" name="Text Placeholder 7"/>
          <p:cNvSpPr>
            <a:spLocks noGrp="1"/>
          </p:cNvSpPr>
          <p:nvPr>
            <p:ph type="body" sz="quarter" idx="13" hasCustomPrompt="1"/>
          </p:nvPr>
        </p:nvSpPr>
        <p:spPr>
          <a:xfrm>
            <a:off x="320040" y="1389888"/>
            <a:ext cx="11539728" cy="4956048"/>
          </a:xfrm>
          <a:prstGeom prst="rect">
            <a:avLst/>
          </a:prstGeom>
          <a:noFill/>
        </p:spPr>
        <p:txBody>
          <a:bodyPr/>
          <a:lstStyle>
            <a:lvl1pPr marL="128588" indent="-128588">
              <a:buClr>
                <a:srgbClr val="002060"/>
              </a:buClr>
              <a:buFont typeface="Wingdings" panose="05000000000000000000" pitchFamily="2" charset="2"/>
              <a:buChar char="§"/>
              <a:defRPr>
                <a:solidFill>
                  <a:srgbClr val="002060"/>
                </a:solidFill>
                <a:latin typeface="Franklin Gothic Medium" panose="020B0603020102020204" pitchFamily="34" charset="0"/>
              </a:defRPr>
            </a:lvl1pPr>
            <a:lvl2pPr marL="385763" indent="-128588">
              <a:buClr>
                <a:srgbClr val="002060"/>
              </a:buClr>
              <a:buFont typeface="Gadugi" panose="020B0502040204020203" pitchFamily="34" charset="0"/>
              <a:buChar char="–"/>
              <a:defRPr sz="1463" baseline="0">
                <a:solidFill>
                  <a:srgbClr val="002060"/>
                </a:solidFill>
                <a:latin typeface="Franklin Gothic Medium" panose="020B0603020102020204" pitchFamily="34" charset="0"/>
              </a:defRPr>
            </a:lvl2pPr>
          </a:lstStyle>
          <a:p>
            <a:pPr lvl="0"/>
            <a:r>
              <a:rPr lang="en-US" dirty="0"/>
              <a:t>Enter Bullet Text Here</a:t>
            </a:r>
          </a:p>
          <a:p>
            <a:pPr lvl="1"/>
            <a:r>
              <a:rPr lang="en-US" dirty="0"/>
              <a:t>Enter Sub Bullet Text Here</a:t>
            </a:r>
          </a:p>
        </p:txBody>
      </p:sp>
    </p:spTree>
    <p:extLst>
      <p:ext uri="{BB962C8B-B14F-4D97-AF65-F5344CB8AC3E}">
        <p14:creationId xmlns:p14="http://schemas.microsoft.com/office/powerpoint/2010/main" val="283282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Slide Number Placeholder 15"/>
          <p:cNvSpPr>
            <a:spLocks noGrp="1"/>
          </p:cNvSpPr>
          <p:nvPr>
            <p:ph type="sldNum" sz="quarter" idx="4"/>
          </p:nvPr>
        </p:nvSpPr>
        <p:spPr>
          <a:xfrm>
            <a:off x="9448800" y="6654800"/>
            <a:ext cx="2743200" cy="203200"/>
          </a:xfrm>
          <a:prstGeom prst="rect">
            <a:avLst/>
          </a:prstGeom>
        </p:spPr>
        <p:txBody>
          <a:bodyPr vert="horz" lIns="91440" tIns="45720" rIns="91440" bIns="45720" rtlCol="0" anchor="ctr"/>
          <a:lstStyle>
            <a:lvl1pPr algn="r">
              <a:defRPr sz="1200">
                <a:solidFill>
                  <a:schemeClr val="bg1"/>
                </a:solidFill>
              </a:defRPr>
            </a:lvl1pPr>
          </a:lstStyle>
          <a:p>
            <a:fld id="{92901CD8-BE54-44CF-BBB0-BA65B4521913}" type="slidenum">
              <a:rPr lang="en-US" smtClean="0"/>
              <a:pPr/>
              <a:t>‹#›</a:t>
            </a:fld>
            <a:endParaRPr lang="en-US" dirty="0"/>
          </a:p>
        </p:txBody>
      </p:sp>
    </p:spTree>
    <p:extLst>
      <p:ext uri="{BB962C8B-B14F-4D97-AF65-F5344CB8AC3E}">
        <p14:creationId xmlns:p14="http://schemas.microsoft.com/office/powerpoint/2010/main" val="240450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Slide Number Placeholder 15"/>
          <p:cNvSpPr>
            <a:spLocks noGrp="1"/>
          </p:cNvSpPr>
          <p:nvPr>
            <p:ph type="sldNum" sz="quarter" idx="4"/>
          </p:nvPr>
        </p:nvSpPr>
        <p:spPr>
          <a:xfrm>
            <a:off x="9448800" y="6654800"/>
            <a:ext cx="2743200" cy="203200"/>
          </a:xfrm>
          <a:prstGeom prst="rect">
            <a:avLst/>
          </a:prstGeom>
        </p:spPr>
        <p:txBody>
          <a:bodyPr vert="horz" lIns="91440" tIns="45720" rIns="91440" bIns="45720" rtlCol="0" anchor="ctr"/>
          <a:lstStyle>
            <a:lvl1pPr algn="r">
              <a:defRPr sz="1200">
                <a:solidFill>
                  <a:schemeClr val="bg1"/>
                </a:solidFill>
              </a:defRPr>
            </a:lvl1pPr>
          </a:lstStyle>
          <a:p>
            <a:fld id="{92901CD8-BE54-44CF-BBB0-BA65B4521913}" type="slidenum">
              <a:rPr lang="en-US" smtClean="0"/>
              <a:pPr/>
              <a:t>‹#›</a:t>
            </a:fld>
            <a:endParaRPr lang="en-US" dirty="0"/>
          </a:p>
        </p:txBody>
      </p:sp>
    </p:spTree>
    <p:extLst>
      <p:ext uri="{BB962C8B-B14F-4D97-AF65-F5344CB8AC3E}">
        <p14:creationId xmlns:p14="http://schemas.microsoft.com/office/powerpoint/2010/main" val="293303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water, flying, beach, plane&#10;&#10;Description automatically generated">
            <a:extLst>
              <a:ext uri="{FF2B5EF4-FFF2-40B4-BE49-F238E27FC236}">
                <a16:creationId xmlns:a16="http://schemas.microsoft.com/office/drawing/2014/main" id="{AD98840B-27E5-FE4D-AF68-8D0522CC80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427AFAA-024F-B540-8182-2936FFB80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667" y="184154"/>
            <a:ext cx="975360" cy="731520"/>
          </a:xfrm>
          <a:prstGeom prst="rect">
            <a:avLst/>
          </a:prstGeom>
        </p:spPr>
      </p:pic>
      <p:pic>
        <p:nvPicPr>
          <p:cNvPr id="11" name="Picture 10">
            <a:extLst>
              <a:ext uri="{FF2B5EF4-FFF2-40B4-BE49-F238E27FC236}">
                <a16:creationId xmlns:a16="http://schemas.microsoft.com/office/drawing/2014/main" id="{AD4C42FC-A992-5A45-9FE8-A495CF08B2FD}"/>
              </a:ext>
            </a:extLst>
          </p:cNvPr>
          <p:cNvPicPr>
            <a:picLocks noChangeAspect="1"/>
          </p:cNvPicPr>
          <p:nvPr userDrawn="1"/>
        </p:nvPicPr>
        <p:blipFill>
          <a:blip r:embed="rId4"/>
          <a:stretch>
            <a:fillRect/>
          </a:stretch>
        </p:blipFill>
        <p:spPr>
          <a:xfrm>
            <a:off x="10904220" y="184154"/>
            <a:ext cx="975360" cy="73152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
        <p:nvSpPr>
          <p:cNvPr id="12" name="TextBox 11">
            <a:extLst>
              <a:ext uri="{FF2B5EF4-FFF2-40B4-BE49-F238E27FC236}">
                <a16:creationId xmlns:a16="http://schemas.microsoft.com/office/drawing/2014/main" id="{C6F04386-4CFC-F846-A094-7495D53E676C}"/>
              </a:ext>
            </a:extLst>
          </p:cNvPr>
          <p:cNvSpPr txBox="1"/>
          <p:nvPr userDrawn="1"/>
        </p:nvSpPr>
        <p:spPr>
          <a:xfrm>
            <a:off x="0" y="6630533"/>
            <a:ext cx="12192000" cy="215444"/>
          </a:xfrm>
          <a:prstGeom prst="rect">
            <a:avLst/>
          </a:prstGeom>
          <a:noFill/>
        </p:spPr>
        <p:txBody>
          <a:bodyPr wrap="square" anchor="ctr" anchorCtr="1">
            <a:spAutoFit/>
          </a:bodyPr>
          <a:lstStyle/>
          <a:p>
            <a:pPr>
              <a:defRPr/>
            </a:pPr>
            <a:r>
              <a:rPr lang="en-US" sz="800" dirty="0">
                <a:solidFill>
                  <a:schemeClr val="bg1"/>
                </a:solidFill>
              </a:rPr>
              <a:t>Distribution Statement A;</a:t>
            </a:r>
            <a:r>
              <a:rPr lang="en-US" sz="800" baseline="0" dirty="0">
                <a:solidFill>
                  <a:schemeClr val="bg1"/>
                </a:solidFill>
              </a:rPr>
              <a:t>  </a:t>
            </a:r>
            <a:r>
              <a:rPr lang="en-US" sz="800" dirty="0">
                <a:solidFill>
                  <a:schemeClr val="bg1"/>
                </a:solidFill>
              </a:rPr>
              <a:t> Approved for public release, Distribution is unlimited.</a:t>
            </a:r>
          </a:p>
        </p:txBody>
      </p:sp>
    </p:spTree>
    <p:extLst>
      <p:ext uri="{BB962C8B-B14F-4D97-AF65-F5344CB8AC3E}">
        <p14:creationId xmlns:p14="http://schemas.microsoft.com/office/powerpoint/2010/main" val="144097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2856627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ABFE8-2A47-DE46-A156-D9E3107BB28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1789-1CC9-C941-849B-FAFF09E08D5B}" type="slidenum">
              <a:rPr lang="en-US" smtClean="0"/>
              <a:t>‹#›</a:t>
            </a:fld>
            <a:endParaRPr lang="en-US"/>
          </a:p>
        </p:txBody>
      </p:sp>
    </p:spTree>
    <p:extLst>
      <p:ext uri="{BB962C8B-B14F-4D97-AF65-F5344CB8AC3E}">
        <p14:creationId xmlns:p14="http://schemas.microsoft.com/office/powerpoint/2010/main" val="18065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6.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gif"/><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6.png"/><Relationship Id="rId2" Type="http://schemas.openxmlformats.org/officeDocument/2006/relationships/slideLayout" Target="../slideLayouts/slideLayout31.xml"/><Relationship Id="rId16" Type="http://schemas.openxmlformats.org/officeDocument/2006/relationships/image" Target="../media/image2.gif"/><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5.jp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1188" y="82554"/>
            <a:ext cx="9738499" cy="7315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39675" y="1107567"/>
            <a:ext cx="10914669" cy="489926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03625E9-DB60-4E46-A61F-DAA323EBB11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75788" y="110456"/>
            <a:ext cx="731520" cy="731520"/>
          </a:xfrm>
          <a:prstGeom prst="rect">
            <a:avLst/>
          </a:prstGeom>
        </p:spPr>
      </p:pic>
      <p:pic>
        <p:nvPicPr>
          <p:cNvPr id="8" name="Picture 7">
            <a:extLst>
              <a:ext uri="{FF2B5EF4-FFF2-40B4-BE49-F238E27FC236}">
                <a16:creationId xmlns:a16="http://schemas.microsoft.com/office/drawing/2014/main" id="{2E913603-B50B-C849-A664-701CB4A32D7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354344" y="94129"/>
            <a:ext cx="731520" cy="731520"/>
          </a:xfrm>
          <a:prstGeom prst="rect">
            <a:avLst/>
          </a:prstGeom>
        </p:spPr>
      </p:pic>
      <p:sp>
        <p:nvSpPr>
          <p:cNvPr id="16" name="Slide Number Placeholder 15"/>
          <p:cNvSpPr>
            <a:spLocks noGrp="1"/>
          </p:cNvSpPr>
          <p:nvPr>
            <p:ph type="sldNum" sz="quarter" idx="4"/>
          </p:nvPr>
        </p:nvSpPr>
        <p:spPr>
          <a:xfrm>
            <a:off x="9384252" y="6631650"/>
            <a:ext cx="2743200" cy="203200"/>
          </a:xfrm>
          <a:prstGeom prst="rect">
            <a:avLst/>
          </a:prstGeom>
        </p:spPr>
        <p:txBody>
          <a:bodyPr vert="horz" lIns="91440" tIns="45720" rIns="91440" bIns="45720" rtlCol="0" anchor="ctr"/>
          <a:lstStyle>
            <a:lvl1pPr algn="r">
              <a:defRPr sz="1200">
                <a:solidFill>
                  <a:schemeClr val="bg1"/>
                </a:solidFill>
              </a:defRPr>
            </a:lvl1pPr>
          </a:lstStyle>
          <a:p>
            <a:fld id="{92901CD8-BE54-44CF-BBB0-BA65B4521913}" type="slidenum">
              <a:rPr lang="en-US" smtClean="0"/>
              <a:pPr/>
              <a:t>‹#›</a:t>
            </a:fld>
            <a:endParaRPr lang="en-US" dirty="0"/>
          </a:p>
        </p:txBody>
      </p:sp>
      <p:sp>
        <p:nvSpPr>
          <p:cNvPr id="12" name="Slide Number Placeholder 15"/>
          <p:cNvSpPr txBox="1">
            <a:spLocks/>
          </p:cNvSpPr>
          <p:nvPr userDrawn="1"/>
        </p:nvSpPr>
        <p:spPr>
          <a:xfrm>
            <a:off x="22860" y="6461760"/>
            <a:ext cx="2743200" cy="3597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dirty="0"/>
              <a:t>DSPO Conference </a:t>
            </a:r>
          </a:p>
          <a:p>
            <a:pPr algn="l"/>
            <a:r>
              <a:rPr lang="en-US" b="0" dirty="0"/>
              <a:t>August 2022</a:t>
            </a:r>
          </a:p>
        </p:txBody>
      </p:sp>
    </p:spTree>
    <p:extLst>
      <p:ext uri="{BB962C8B-B14F-4D97-AF65-F5344CB8AC3E}">
        <p14:creationId xmlns:p14="http://schemas.microsoft.com/office/powerpoint/2010/main" val="3610717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marL="0" algn="l" defTabSz="914400" rtl="0" eaLnBrk="1" latinLnBrk="0" hangingPunct="1">
        <a:lnSpc>
          <a:spcPct val="90000"/>
        </a:lnSpc>
        <a:spcBef>
          <a:spcPct val="0"/>
        </a:spcBef>
        <a:buNone/>
        <a:defRPr lang="en-US" sz="3200" b="1" i="0" kern="1200" dirty="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1145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ABFE8-2A47-DE46-A156-D9E3107BB289}" type="datetimeFigureOut">
              <a:rPr lang="en-US" smtClean="0"/>
              <a:t>8/3/2022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11789-1CC9-C941-849B-FAFF09E08D5B}" type="slidenum">
              <a:rPr lang="en-US" smtClean="0"/>
              <a:t>‹#›</a:t>
            </a:fld>
            <a:endParaRPr lang="en-US"/>
          </a:p>
        </p:txBody>
      </p:sp>
      <p:pic>
        <p:nvPicPr>
          <p:cNvPr id="14" name="Picture 13" descr="A close up of a device&#10;&#10;Description automatically generated">
            <a:extLst>
              <a:ext uri="{FF2B5EF4-FFF2-40B4-BE49-F238E27FC236}">
                <a16:creationId xmlns:a16="http://schemas.microsoft.com/office/drawing/2014/main" id="{3EC9DAB1-A557-CF45-8F59-728D86F87F8C}"/>
              </a:ext>
            </a:extLst>
          </p:cNvPr>
          <p:cNvPicPr>
            <a:picLocks noChangeAspect="1"/>
          </p:cNvPicPr>
          <p:nvPr userDrawn="1"/>
        </p:nvPicPr>
        <p:blipFill>
          <a:blip r:embed="rId13"/>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D03625E9-DB60-4E46-A61F-DAA323EBB11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3200" y="82554"/>
            <a:ext cx="975360" cy="731520"/>
          </a:xfrm>
          <a:prstGeom prst="rect">
            <a:avLst/>
          </a:prstGeom>
        </p:spPr>
      </p:pic>
      <p:pic>
        <p:nvPicPr>
          <p:cNvPr id="17" name="Picture 16">
            <a:extLst>
              <a:ext uri="{FF2B5EF4-FFF2-40B4-BE49-F238E27FC236}">
                <a16:creationId xmlns:a16="http://schemas.microsoft.com/office/drawing/2014/main" id="{2E913603-B50B-C849-A664-701CB4A32D7C}"/>
              </a:ext>
            </a:extLst>
          </p:cNvPr>
          <p:cNvPicPr>
            <a:picLocks noChangeAspect="1"/>
          </p:cNvPicPr>
          <p:nvPr userDrawn="1"/>
        </p:nvPicPr>
        <p:blipFill>
          <a:blip r:embed="rId15"/>
          <a:stretch>
            <a:fillRect/>
          </a:stretch>
        </p:blipFill>
        <p:spPr>
          <a:xfrm>
            <a:off x="11039687" y="82554"/>
            <a:ext cx="975360" cy="731520"/>
          </a:xfrm>
          <a:prstGeom prst="rect">
            <a:avLst/>
          </a:prstGeom>
        </p:spPr>
      </p:pic>
      <p:sp>
        <p:nvSpPr>
          <p:cNvPr id="18" name="TextBox 17">
            <a:extLst>
              <a:ext uri="{FF2B5EF4-FFF2-40B4-BE49-F238E27FC236}">
                <a16:creationId xmlns:a16="http://schemas.microsoft.com/office/drawing/2014/main" id="{BD9E3656-3273-7642-90D9-BF00A35C6A47}"/>
              </a:ext>
            </a:extLst>
          </p:cNvPr>
          <p:cNvSpPr txBox="1"/>
          <p:nvPr userDrawn="1"/>
        </p:nvSpPr>
        <p:spPr>
          <a:xfrm>
            <a:off x="0" y="6630533"/>
            <a:ext cx="12192000" cy="215444"/>
          </a:xfrm>
          <a:prstGeom prst="rect">
            <a:avLst/>
          </a:prstGeom>
          <a:noFill/>
        </p:spPr>
        <p:txBody>
          <a:bodyPr wrap="square" anchor="ctr" anchorCtr="1">
            <a:spAutoFit/>
          </a:bodyPr>
          <a:lstStyle/>
          <a:p>
            <a:pPr>
              <a:defRPr/>
            </a:pPr>
            <a:r>
              <a:rPr lang="en-US" sz="800" dirty="0">
                <a:solidFill>
                  <a:schemeClr val="bg1"/>
                </a:solidFill>
              </a:rPr>
              <a:t>Distribution Statement A;</a:t>
            </a:r>
            <a:r>
              <a:rPr lang="en-US" sz="800" baseline="0" dirty="0">
                <a:solidFill>
                  <a:schemeClr val="bg1"/>
                </a:solidFill>
              </a:rPr>
              <a:t>  </a:t>
            </a:r>
            <a:r>
              <a:rPr lang="en-US" sz="800" dirty="0">
                <a:solidFill>
                  <a:schemeClr val="bg1"/>
                </a:solidFill>
              </a:rPr>
              <a:t> Approved for public release, Distribution is unlimited.</a:t>
            </a:r>
          </a:p>
        </p:txBody>
      </p:sp>
    </p:spTree>
    <p:extLst>
      <p:ext uri="{BB962C8B-B14F-4D97-AF65-F5344CB8AC3E}">
        <p14:creationId xmlns:p14="http://schemas.microsoft.com/office/powerpoint/2010/main" val="260323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ABFE8-2A47-DE46-A156-D9E3107BB289}" type="datetimeFigureOut">
              <a:rPr lang="en-US" smtClean="0"/>
              <a:t>8/3/2022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11789-1CC9-C941-849B-FAFF09E08D5B}" type="slidenum">
              <a:rPr lang="en-US" smtClean="0"/>
              <a:t>‹#›</a:t>
            </a:fld>
            <a:endParaRPr lang="en-US"/>
          </a:p>
        </p:txBody>
      </p:sp>
      <p:pic>
        <p:nvPicPr>
          <p:cNvPr id="14" name="Picture 13" descr="A close up of a device&#10;&#10;Description automatically generated">
            <a:extLst>
              <a:ext uri="{FF2B5EF4-FFF2-40B4-BE49-F238E27FC236}">
                <a16:creationId xmlns:a16="http://schemas.microsoft.com/office/drawing/2014/main" id="{3EC9DAB1-A557-CF45-8F59-728D86F87F8C}"/>
              </a:ext>
            </a:extLst>
          </p:cNvPr>
          <p:cNvPicPr>
            <a:picLocks noChangeAspect="1"/>
          </p:cNvPicPr>
          <p:nvPr userDrawn="1"/>
        </p:nvPicPr>
        <p:blipFill>
          <a:blip r:embed="rId14"/>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D03625E9-DB60-4E46-A61F-DAA323EBB11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3200" y="82554"/>
            <a:ext cx="771585" cy="731520"/>
          </a:xfrm>
          <a:prstGeom prst="rect">
            <a:avLst/>
          </a:prstGeom>
        </p:spPr>
      </p:pic>
      <p:pic>
        <p:nvPicPr>
          <p:cNvPr id="11" name="Picture 10">
            <a:extLst>
              <a:ext uri="{FF2B5EF4-FFF2-40B4-BE49-F238E27FC236}">
                <a16:creationId xmlns:a16="http://schemas.microsoft.com/office/drawing/2014/main" id="{D41F2D0A-17DA-4DD1-9567-522111C111D1}"/>
              </a:ext>
            </a:extLst>
          </p:cNvPr>
          <p:cNvPicPr>
            <a:picLocks noChangeAspect="1"/>
          </p:cNvPicPr>
          <p:nvPr userDrawn="1"/>
        </p:nvPicPr>
        <p:blipFill>
          <a:blip r:embed="rId16"/>
          <a:stretch>
            <a:fillRect/>
          </a:stretch>
        </p:blipFill>
        <p:spPr>
          <a:xfrm>
            <a:off x="11094107" y="95494"/>
            <a:ext cx="771585" cy="725487"/>
          </a:xfrm>
          <a:prstGeom prst="rect">
            <a:avLst/>
          </a:prstGeom>
        </p:spPr>
      </p:pic>
    </p:spTree>
    <p:extLst>
      <p:ext uri="{BB962C8B-B14F-4D97-AF65-F5344CB8AC3E}">
        <p14:creationId xmlns:p14="http://schemas.microsoft.com/office/powerpoint/2010/main" val="4819231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ABFE8-2A47-DE46-A156-D9E3107BB289}" type="datetimeFigureOut">
              <a:rPr lang="en-US" smtClean="0"/>
              <a:t>8/3/2022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11789-1CC9-C941-849B-FAFF09E08D5B}" type="slidenum">
              <a:rPr lang="en-US" smtClean="0"/>
              <a:t>‹#›</a:t>
            </a:fld>
            <a:endParaRPr lang="en-US"/>
          </a:p>
        </p:txBody>
      </p:sp>
      <p:pic>
        <p:nvPicPr>
          <p:cNvPr id="14" name="Picture 13" descr="A close up of a device&#10;&#10;Description automatically generated">
            <a:extLst>
              <a:ext uri="{FF2B5EF4-FFF2-40B4-BE49-F238E27FC236}">
                <a16:creationId xmlns:a16="http://schemas.microsoft.com/office/drawing/2014/main" id="{3EC9DAB1-A557-CF45-8F59-728D86F87F8C}"/>
              </a:ext>
            </a:extLst>
          </p:cNvPr>
          <p:cNvPicPr>
            <a:picLocks noChangeAspect="1"/>
          </p:cNvPicPr>
          <p:nvPr userDrawn="1"/>
        </p:nvPicPr>
        <p:blipFill>
          <a:blip r:embed="rId15"/>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D03625E9-DB60-4E46-A61F-DAA323EBB11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3200" y="82554"/>
            <a:ext cx="975360" cy="731520"/>
          </a:xfrm>
          <a:prstGeom prst="rect">
            <a:avLst/>
          </a:prstGeom>
        </p:spPr>
      </p:pic>
      <p:pic>
        <p:nvPicPr>
          <p:cNvPr id="17" name="Picture 16">
            <a:extLst>
              <a:ext uri="{FF2B5EF4-FFF2-40B4-BE49-F238E27FC236}">
                <a16:creationId xmlns:a16="http://schemas.microsoft.com/office/drawing/2014/main" id="{2E913603-B50B-C849-A664-701CB4A32D7C}"/>
              </a:ext>
            </a:extLst>
          </p:cNvPr>
          <p:cNvPicPr>
            <a:picLocks noChangeAspect="1"/>
          </p:cNvPicPr>
          <p:nvPr userDrawn="1"/>
        </p:nvPicPr>
        <p:blipFill>
          <a:blip r:embed="rId17"/>
          <a:stretch>
            <a:fillRect/>
          </a:stretch>
        </p:blipFill>
        <p:spPr>
          <a:xfrm>
            <a:off x="11039687" y="82554"/>
            <a:ext cx="975360" cy="731520"/>
          </a:xfrm>
          <a:prstGeom prst="rect">
            <a:avLst/>
          </a:prstGeom>
        </p:spPr>
      </p:pic>
    </p:spTree>
    <p:extLst>
      <p:ext uri="{BB962C8B-B14F-4D97-AF65-F5344CB8AC3E}">
        <p14:creationId xmlns:p14="http://schemas.microsoft.com/office/powerpoint/2010/main" val="338576764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643" y="1567382"/>
            <a:ext cx="8110959" cy="1935983"/>
          </a:xfrm>
        </p:spPr>
        <p:txBody>
          <a:bodyPr>
            <a:normAutofit fontScale="90000"/>
          </a:bodyPr>
          <a:lstStyle/>
          <a:p>
            <a:r>
              <a:rPr lang="en-US" dirty="0"/>
              <a:t>Documents as Digital Data</a:t>
            </a:r>
            <a:br>
              <a:rPr lang="en-US" sz="3200" dirty="0"/>
            </a:br>
            <a:br>
              <a:rPr lang="en-US" sz="3200" dirty="0"/>
            </a:br>
            <a:r>
              <a:rPr lang="en-US" sz="3200" dirty="0"/>
              <a:t>What is “Digital Engineering” and what does it mean for defense standardization?</a:t>
            </a:r>
          </a:p>
        </p:txBody>
      </p:sp>
      <p:sp>
        <p:nvSpPr>
          <p:cNvPr id="5" name="Subtitle 4"/>
          <p:cNvSpPr>
            <a:spLocks noGrp="1"/>
          </p:cNvSpPr>
          <p:nvPr>
            <p:ph type="subTitle" idx="1"/>
          </p:nvPr>
        </p:nvSpPr>
        <p:spPr>
          <a:xfrm>
            <a:off x="1783315" y="4777488"/>
            <a:ext cx="4501984" cy="1366326"/>
          </a:xfrm>
        </p:spPr>
        <p:txBody>
          <a:bodyPr>
            <a:normAutofit fontScale="25000" lnSpcReduction="20000"/>
          </a:bodyPr>
          <a:lstStyle/>
          <a:p>
            <a:pPr>
              <a:lnSpc>
                <a:spcPct val="120000"/>
              </a:lnSpc>
            </a:pPr>
            <a:r>
              <a:rPr lang="en-US" sz="8000" b="1" dirty="0">
                <a:solidFill>
                  <a:srgbClr val="1F4E79"/>
                </a:solidFill>
              </a:rPr>
              <a:t>Jesse Chambers</a:t>
            </a:r>
          </a:p>
          <a:p>
            <a:pPr>
              <a:lnSpc>
                <a:spcPct val="120000"/>
              </a:lnSpc>
              <a:spcBef>
                <a:spcPts val="0"/>
              </a:spcBef>
            </a:pPr>
            <a:r>
              <a:rPr lang="en-US" sz="8000" dirty="0">
                <a:solidFill>
                  <a:srgbClr val="1F4E79"/>
                </a:solidFill>
              </a:rPr>
              <a:t>Defense Standardization Program Office</a:t>
            </a:r>
          </a:p>
          <a:p>
            <a:pPr>
              <a:lnSpc>
                <a:spcPct val="120000"/>
              </a:lnSpc>
              <a:spcBef>
                <a:spcPts val="0"/>
              </a:spcBef>
            </a:pPr>
            <a:r>
              <a:rPr lang="en-US" sz="8000" dirty="0">
                <a:solidFill>
                  <a:srgbClr val="1F4E79"/>
                </a:solidFill>
              </a:rPr>
              <a:t>3 Aug 2022</a:t>
            </a:r>
            <a:br>
              <a:rPr lang="en-US" dirty="0"/>
            </a:br>
            <a:endParaRPr lang="en-US" dirty="0"/>
          </a:p>
        </p:txBody>
      </p:sp>
      <p:sp>
        <p:nvSpPr>
          <p:cNvPr id="6" name="Rectangle 5"/>
          <p:cNvSpPr/>
          <p:nvPr/>
        </p:nvSpPr>
        <p:spPr>
          <a:xfrm>
            <a:off x="6773448" y="4875875"/>
            <a:ext cx="41127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E7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2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8391-6B2E-4395-B3A3-D6725D0212EF}"/>
              </a:ext>
            </a:extLst>
          </p:cNvPr>
          <p:cNvSpPr>
            <a:spLocks noGrp="1"/>
          </p:cNvSpPr>
          <p:nvPr>
            <p:ph type="title"/>
          </p:nvPr>
        </p:nvSpPr>
        <p:spPr/>
        <p:txBody>
          <a:bodyPr>
            <a:normAutofit fontScale="90000"/>
          </a:bodyPr>
          <a:lstStyle/>
          <a:p>
            <a:r>
              <a:rPr lang="en-US" dirty="0"/>
              <a:t>Today and Tomorrow – Machine Readable to Machine Understandable</a:t>
            </a:r>
          </a:p>
        </p:txBody>
      </p:sp>
      <p:sp>
        <p:nvSpPr>
          <p:cNvPr id="4" name="Slide Number Placeholder 3">
            <a:extLst>
              <a:ext uri="{FF2B5EF4-FFF2-40B4-BE49-F238E27FC236}">
                <a16:creationId xmlns:a16="http://schemas.microsoft.com/office/drawing/2014/main" id="{2A6D5550-E368-4609-924C-61191136F858}"/>
              </a:ext>
            </a:extLst>
          </p:cNvPr>
          <p:cNvSpPr>
            <a:spLocks noGrp="1"/>
          </p:cNvSpPr>
          <p:nvPr>
            <p:ph type="sldNum" sz="quarter" idx="4"/>
          </p:nvPr>
        </p:nvSpPr>
        <p:spPr/>
        <p:txBody>
          <a:bodyPr/>
          <a:lstStyle/>
          <a:p>
            <a:fld id="{92901CD8-BE54-44CF-BBB0-BA65B4521913}" type="slidenum">
              <a:rPr lang="en-US" smtClean="0"/>
              <a:pPr/>
              <a:t>10</a:t>
            </a:fld>
            <a:endParaRPr lang="en-US" dirty="0"/>
          </a:p>
        </p:txBody>
      </p:sp>
      <p:pic>
        <p:nvPicPr>
          <p:cNvPr id="43" name="Picture 42">
            <a:extLst>
              <a:ext uri="{FF2B5EF4-FFF2-40B4-BE49-F238E27FC236}">
                <a16:creationId xmlns:a16="http://schemas.microsoft.com/office/drawing/2014/main" id="{1041CC38-E4B8-40D2-9F59-37494F167328}"/>
              </a:ext>
            </a:extLst>
          </p:cNvPr>
          <p:cNvPicPr>
            <a:picLocks noChangeAspect="1"/>
          </p:cNvPicPr>
          <p:nvPr/>
        </p:nvPicPr>
        <p:blipFill>
          <a:blip r:embed="rId3"/>
          <a:stretch>
            <a:fillRect/>
          </a:stretch>
        </p:blipFill>
        <p:spPr>
          <a:xfrm>
            <a:off x="171391" y="814076"/>
            <a:ext cx="8827466" cy="5370256"/>
          </a:xfrm>
          <a:prstGeom prst="rect">
            <a:avLst/>
          </a:prstGeom>
        </p:spPr>
      </p:pic>
      <p:pic>
        <p:nvPicPr>
          <p:cNvPr id="8" name="Picture 7">
            <a:extLst>
              <a:ext uri="{FF2B5EF4-FFF2-40B4-BE49-F238E27FC236}">
                <a16:creationId xmlns:a16="http://schemas.microsoft.com/office/drawing/2014/main" id="{4D6D87C8-B6B5-4EDC-9B13-0FD618C18C97}"/>
              </a:ext>
            </a:extLst>
          </p:cNvPr>
          <p:cNvPicPr>
            <a:picLocks noChangeAspect="1"/>
          </p:cNvPicPr>
          <p:nvPr/>
        </p:nvPicPr>
        <p:blipFill>
          <a:blip r:embed="rId4"/>
          <a:stretch>
            <a:fillRect/>
          </a:stretch>
        </p:blipFill>
        <p:spPr>
          <a:xfrm rot="16200000">
            <a:off x="8197191" y="4442485"/>
            <a:ext cx="848594" cy="1654629"/>
          </a:xfrm>
          <a:prstGeom prst="rect">
            <a:avLst/>
          </a:prstGeom>
        </p:spPr>
      </p:pic>
      <p:sp>
        <p:nvSpPr>
          <p:cNvPr id="9" name="TextBox 8">
            <a:extLst>
              <a:ext uri="{FF2B5EF4-FFF2-40B4-BE49-F238E27FC236}">
                <a16:creationId xmlns:a16="http://schemas.microsoft.com/office/drawing/2014/main" id="{A456BDE3-8A62-40E4-BF8D-2BEFC28B5E62}"/>
              </a:ext>
            </a:extLst>
          </p:cNvPr>
          <p:cNvSpPr txBox="1"/>
          <p:nvPr/>
        </p:nvSpPr>
        <p:spPr>
          <a:xfrm rot="21244676">
            <a:off x="9056791" y="2566931"/>
            <a:ext cx="1378904" cy="369332"/>
          </a:xfrm>
          <a:prstGeom prst="rect">
            <a:avLst/>
          </a:prstGeom>
          <a:solidFill>
            <a:srgbClr val="FFFF00"/>
          </a:solidFill>
          <a:ln>
            <a:solidFill>
              <a:srgbClr val="FF0000"/>
            </a:solidFill>
          </a:ln>
        </p:spPr>
        <p:txBody>
          <a:bodyPr wrap="none" rtlCol="0">
            <a:spAutoFit/>
          </a:bodyPr>
          <a:lstStyle/>
          <a:p>
            <a:r>
              <a:rPr lang="en-US" b="1" dirty="0">
                <a:solidFill>
                  <a:srgbClr val="FF0000"/>
                </a:solidFill>
              </a:rPr>
              <a:t>Add XML pic</a:t>
            </a:r>
          </a:p>
        </p:txBody>
      </p:sp>
      <p:pic>
        <p:nvPicPr>
          <p:cNvPr id="10" name="Picture 9" descr="A screenshot of a social media post&#10;&#10;Description automatically generated">
            <a:extLst>
              <a:ext uri="{FF2B5EF4-FFF2-40B4-BE49-F238E27FC236}">
                <a16:creationId xmlns:a16="http://schemas.microsoft.com/office/drawing/2014/main" id="{9914B584-8DFE-496B-BDBF-8CB6A174503B}"/>
              </a:ext>
            </a:extLst>
          </p:cNvPr>
          <p:cNvPicPr>
            <a:picLocks noChangeAspect="1"/>
          </p:cNvPicPr>
          <p:nvPr/>
        </p:nvPicPr>
        <p:blipFill>
          <a:blip r:embed="rId5"/>
          <a:stretch>
            <a:fillRect/>
          </a:stretch>
        </p:blipFill>
        <p:spPr>
          <a:xfrm>
            <a:off x="7526216" y="1178822"/>
            <a:ext cx="3678924" cy="2250178"/>
          </a:xfrm>
          <a:prstGeom prst="rect">
            <a:avLst/>
          </a:prstGeom>
          <a:ln>
            <a:solidFill>
              <a:schemeClr val="accent1"/>
            </a:solidFill>
          </a:ln>
        </p:spPr>
      </p:pic>
      <p:pic>
        <p:nvPicPr>
          <p:cNvPr id="12" name="Picture 11" descr="A close up of a piece of paper&#10;&#10;Description automatically generated">
            <a:extLst>
              <a:ext uri="{FF2B5EF4-FFF2-40B4-BE49-F238E27FC236}">
                <a16:creationId xmlns:a16="http://schemas.microsoft.com/office/drawing/2014/main" id="{1F6833CB-79E3-446F-901A-D27BC6DCA391}"/>
              </a:ext>
            </a:extLst>
          </p:cNvPr>
          <p:cNvPicPr>
            <a:picLocks noChangeAspect="1"/>
          </p:cNvPicPr>
          <p:nvPr/>
        </p:nvPicPr>
        <p:blipFill>
          <a:blip r:embed="rId6"/>
          <a:stretch>
            <a:fillRect/>
          </a:stretch>
        </p:blipFill>
        <p:spPr>
          <a:xfrm>
            <a:off x="8034306" y="3051934"/>
            <a:ext cx="3969933" cy="1793568"/>
          </a:xfrm>
          <a:prstGeom prst="rect">
            <a:avLst/>
          </a:prstGeom>
          <a:ln>
            <a:solidFill>
              <a:schemeClr val="accent1"/>
            </a:solidFill>
          </a:ln>
        </p:spPr>
      </p:pic>
    </p:spTree>
    <p:extLst>
      <p:ext uri="{BB962C8B-B14F-4D97-AF65-F5344CB8AC3E}">
        <p14:creationId xmlns:p14="http://schemas.microsoft.com/office/powerpoint/2010/main" val="71251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4CD2-C475-49D0-A6A7-681C80E481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2D05834-855D-4CFB-A846-979BFA608AF0}"/>
              </a:ext>
            </a:extLst>
          </p:cNvPr>
          <p:cNvSpPr>
            <a:spLocks noGrp="1"/>
          </p:cNvSpPr>
          <p:nvPr>
            <p:ph idx="1"/>
          </p:nvPr>
        </p:nvSpPr>
        <p:spPr/>
        <p:txBody>
          <a:bodyPr/>
          <a:lstStyle/>
          <a:p>
            <a:r>
              <a:rPr lang="en-US" dirty="0">
                <a:solidFill>
                  <a:schemeClr val="bg1">
                    <a:lumMod val="65000"/>
                  </a:schemeClr>
                </a:solidFill>
              </a:rPr>
              <a:t>Digital Engineering and the Digital Transformation</a:t>
            </a:r>
          </a:p>
          <a:p>
            <a:r>
              <a:rPr lang="en-US" dirty="0">
                <a:solidFill>
                  <a:schemeClr val="bg1">
                    <a:lumMod val="65000"/>
                  </a:schemeClr>
                </a:solidFill>
              </a:rPr>
              <a:t>Documents as Digital Data</a:t>
            </a:r>
          </a:p>
          <a:p>
            <a:r>
              <a:rPr lang="en-US" dirty="0"/>
              <a:t>XML Conversion and Way Ahead</a:t>
            </a:r>
          </a:p>
          <a:p>
            <a:endParaRPr lang="en-US" dirty="0"/>
          </a:p>
        </p:txBody>
      </p:sp>
      <p:sp>
        <p:nvSpPr>
          <p:cNvPr id="4" name="Slide Number Placeholder 3">
            <a:extLst>
              <a:ext uri="{FF2B5EF4-FFF2-40B4-BE49-F238E27FC236}">
                <a16:creationId xmlns:a16="http://schemas.microsoft.com/office/drawing/2014/main" id="{0100C742-7513-4A7C-8CDF-E29442AF8F07}"/>
              </a:ext>
            </a:extLst>
          </p:cNvPr>
          <p:cNvSpPr>
            <a:spLocks noGrp="1"/>
          </p:cNvSpPr>
          <p:nvPr>
            <p:ph type="sldNum" sz="quarter" idx="4"/>
          </p:nvPr>
        </p:nvSpPr>
        <p:spPr/>
        <p:txBody>
          <a:bodyPr/>
          <a:lstStyle/>
          <a:p>
            <a:fld id="{92901CD8-BE54-44CF-BBB0-BA65B4521913}" type="slidenum">
              <a:rPr lang="en-US" smtClean="0"/>
              <a:pPr/>
              <a:t>11</a:t>
            </a:fld>
            <a:endParaRPr lang="en-US" dirty="0"/>
          </a:p>
        </p:txBody>
      </p:sp>
    </p:spTree>
    <p:extLst>
      <p:ext uri="{BB962C8B-B14F-4D97-AF65-F5344CB8AC3E}">
        <p14:creationId xmlns:p14="http://schemas.microsoft.com/office/powerpoint/2010/main" val="278148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4F4-DB01-E349-9A2D-F2E4DF792126}"/>
              </a:ext>
            </a:extLst>
          </p:cNvPr>
          <p:cNvSpPr>
            <a:spLocks noGrp="1"/>
          </p:cNvSpPr>
          <p:nvPr>
            <p:ph type="title"/>
          </p:nvPr>
        </p:nvSpPr>
        <p:spPr>
          <a:xfrm>
            <a:off x="2395246" y="-9428"/>
            <a:ext cx="7886700" cy="1160753"/>
          </a:xfrm>
        </p:spPr>
        <p:txBody>
          <a:bodyPr/>
          <a:lstStyle/>
          <a:p>
            <a:r>
              <a:rPr lang="en-US" b="1" dirty="0">
                <a:solidFill>
                  <a:schemeClr val="bg1"/>
                </a:solidFill>
              </a:rPr>
              <a:t>What is the DSPO trying to do?</a:t>
            </a:r>
          </a:p>
        </p:txBody>
      </p:sp>
      <p:sp>
        <p:nvSpPr>
          <p:cNvPr id="3" name="Content Placeholder 2">
            <a:extLst>
              <a:ext uri="{FF2B5EF4-FFF2-40B4-BE49-F238E27FC236}">
                <a16:creationId xmlns:a16="http://schemas.microsoft.com/office/drawing/2014/main" id="{A3B7688B-3598-FF44-A57A-D77136CF4EC1}"/>
              </a:ext>
            </a:extLst>
          </p:cNvPr>
          <p:cNvSpPr>
            <a:spLocks noGrp="1"/>
          </p:cNvSpPr>
          <p:nvPr>
            <p:ph idx="1"/>
          </p:nvPr>
        </p:nvSpPr>
        <p:spPr>
          <a:xfrm>
            <a:off x="1122947" y="1111838"/>
            <a:ext cx="9946106" cy="4150736"/>
          </a:xfrm>
        </p:spPr>
        <p:txBody>
          <a:bodyPr>
            <a:normAutofit lnSpcReduction="10000"/>
          </a:bodyPr>
          <a:lstStyle/>
          <a:p>
            <a:r>
              <a:rPr lang="en-US" dirty="0"/>
              <a:t>The DSPO objective is to use XML conversion software to convert Defense Standardization Program documents as digital data ensuring DSP documents are both human and machine readable in form. </a:t>
            </a:r>
          </a:p>
          <a:p>
            <a:r>
              <a:rPr lang="en-US" dirty="0"/>
              <a:t>Converting documents to XML will be a core building block in the overall transition to Digital Engineering and documents becoming more than simply storage.  </a:t>
            </a:r>
          </a:p>
          <a:p>
            <a:r>
              <a:rPr lang="en-US" dirty="0"/>
              <a:t>Converting and publishing existing DSP documents in XML is a step towards providing digital standardization products useful in digital engineering and acquisition processes.</a:t>
            </a:r>
          </a:p>
        </p:txBody>
      </p:sp>
    </p:spTree>
    <p:extLst>
      <p:ext uri="{BB962C8B-B14F-4D97-AF65-F5344CB8AC3E}">
        <p14:creationId xmlns:p14="http://schemas.microsoft.com/office/powerpoint/2010/main" val="285500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4F4-DB01-E349-9A2D-F2E4DF792126}"/>
              </a:ext>
            </a:extLst>
          </p:cNvPr>
          <p:cNvSpPr>
            <a:spLocks noGrp="1"/>
          </p:cNvSpPr>
          <p:nvPr>
            <p:ph type="title"/>
          </p:nvPr>
        </p:nvSpPr>
        <p:spPr>
          <a:xfrm>
            <a:off x="1267325" y="-9428"/>
            <a:ext cx="9657350" cy="1160753"/>
          </a:xfrm>
        </p:spPr>
        <p:txBody>
          <a:bodyPr>
            <a:normAutofit fontScale="90000"/>
          </a:bodyPr>
          <a:lstStyle/>
          <a:p>
            <a:r>
              <a:rPr lang="en-US" b="1" dirty="0">
                <a:solidFill>
                  <a:schemeClr val="bg1"/>
                </a:solidFill>
              </a:rPr>
              <a:t>XML Conversion: What Are We Trying to Do?</a:t>
            </a:r>
          </a:p>
        </p:txBody>
      </p:sp>
      <p:sp>
        <p:nvSpPr>
          <p:cNvPr id="3" name="Content Placeholder 2">
            <a:extLst>
              <a:ext uri="{FF2B5EF4-FFF2-40B4-BE49-F238E27FC236}">
                <a16:creationId xmlns:a16="http://schemas.microsoft.com/office/drawing/2014/main" id="{A3B7688B-3598-FF44-A57A-D77136CF4EC1}"/>
              </a:ext>
            </a:extLst>
          </p:cNvPr>
          <p:cNvSpPr>
            <a:spLocks noGrp="1"/>
          </p:cNvSpPr>
          <p:nvPr>
            <p:ph idx="1"/>
          </p:nvPr>
        </p:nvSpPr>
        <p:spPr>
          <a:xfrm>
            <a:off x="1267325" y="1111838"/>
            <a:ext cx="9881937" cy="4150736"/>
          </a:xfrm>
        </p:spPr>
        <p:txBody>
          <a:bodyPr/>
          <a:lstStyle/>
          <a:p>
            <a:pPr marL="0" indent="0">
              <a:buNone/>
            </a:pPr>
            <a:r>
              <a:rPr lang="en-US" sz="3200" dirty="0"/>
              <a:t>Project Stages/Phases:</a:t>
            </a:r>
          </a:p>
          <a:p>
            <a:pPr marL="914400" lvl="1" indent="-457200">
              <a:buFont typeface="+mj-lt"/>
              <a:buAutoNum type="arabicPeriod"/>
            </a:pPr>
            <a:r>
              <a:rPr lang="en-US" sz="2800" b="1" dirty="0"/>
              <a:t>Evaluate/Pilot XML software to determine the best tool for converting existing documents to XML </a:t>
            </a:r>
            <a:endParaRPr lang="en-US" sz="2800" b="1" strike="sngStrike" dirty="0"/>
          </a:p>
          <a:p>
            <a:pPr marL="914400" lvl="1" indent="-457200">
              <a:buFont typeface="+mj-lt"/>
              <a:buAutoNum type="arabicPeriod"/>
            </a:pPr>
            <a:r>
              <a:rPr lang="en-US" sz="2800" dirty="0"/>
              <a:t>Convert existing/historical DSP documents into XML</a:t>
            </a:r>
          </a:p>
          <a:p>
            <a:pPr marL="914400" lvl="1" indent="-457200">
              <a:buFont typeface="+mj-lt"/>
              <a:buAutoNum type="arabicPeriod"/>
            </a:pPr>
            <a:r>
              <a:rPr lang="en-US" sz="2800" dirty="0"/>
              <a:t>Publish new documents and revisions in XML</a:t>
            </a:r>
          </a:p>
          <a:p>
            <a:pPr marL="914400" lvl="1" indent="-457200">
              <a:buFont typeface="+mj-lt"/>
              <a:buAutoNum type="arabicPeriod"/>
            </a:pPr>
            <a:r>
              <a:rPr lang="en-US" sz="2800" dirty="0"/>
              <a:t>Allow DSP document updates to be done in digital format</a:t>
            </a:r>
            <a:endParaRPr lang="en-US" dirty="0"/>
          </a:p>
          <a:p>
            <a:pPr marL="914400" lvl="1" indent="-457200">
              <a:buFont typeface="+mj-lt"/>
              <a:buAutoNum type="arabicPeriod"/>
            </a:pPr>
            <a:endParaRPr lang="en-US" dirty="0"/>
          </a:p>
          <a:p>
            <a:pPr lvl="1"/>
            <a:endParaRPr lang="en-US" dirty="0"/>
          </a:p>
        </p:txBody>
      </p:sp>
    </p:spTree>
    <p:extLst>
      <p:ext uri="{BB962C8B-B14F-4D97-AF65-F5344CB8AC3E}">
        <p14:creationId xmlns:p14="http://schemas.microsoft.com/office/powerpoint/2010/main" val="138241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62651A-3FB4-4DA3-A980-349BF58C57DA}"/>
              </a:ext>
            </a:extLst>
          </p:cNvPr>
          <p:cNvPicPr>
            <a:picLocks noChangeAspect="1"/>
          </p:cNvPicPr>
          <p:nvPr/>
        </p:nvPicPr>
        <p:blipFill rotWithShape="1">
          <a:blip r:embed="rId2"/>
          <a:srcRect l="2834" r="3318" b="2577"/>
          <a:stretch/>
        </p:blipFill>
        <p:spPr>
          <a:xfrm>
            <a:off x="6378639" y="1215691"/>
            <a:ext cx="5905066" cy="4414327"/>
          </a:xfrm>
          <a:prstGeom prst="rect">
            <a:avLst/>
          </a:prstGeom>
        </p:spPr>
      </p:pic>
      <p:sp>
        <p:nvSpPr>
          <p:cNvPr id="2" name="Title 1">
            <a:extLst>
              <a:ext uri="{FF2B5EF4-FFF2-40B4-BE49-F238E27FC236}">
                <a16:creationId xmlns:a16="http://schemas.microsoft.com/office/drawing/2014/main" id="{077AD4F4-DB01-E349-9A2D-F2E4DF792126}"/>
              </a:ext>
            </a:extLst>
          </p:cNvPr>
          <p:cNvSpPr>
            <a:spLocks noGrp="1"/>
          </p:cNvSpPr>
          <p:nvPr>
            <p:ph type="title"/>
          </p:nvPr>
        </p:nvSpPr>
        <p:spPr>
          <a:xfrm>
            <a:off x="1180407" y="100661"/>
            <a:ext cx="8858943" cy="776418"/>
          </a:xfrm>
        </p:spPr>
        <p:txBody>
          <a:bodyPr>
            <a:noAutofit/>
          </a:bodyPr>
          <a:lstStyle/>
          <a:p>
            <a:r>
              <a:rPr lang="en-US" sz="3600" b="1" dirty="0">
                <a:solidFill>
                  <a:schemeClr val="bg1"/>
                </a:solidFill>
              </a:rPr>
              <a:t>How is it done today?</a:t>
            </a:r>
          </a:p>
        </p:txBody>
      </p:sp>
      <p:sp>
        <p:nvSpPr>
          <p:cNvPr id="3" name="Content Placeholder 2">
            <a:extLst>
              <a:ext uri="{FF2B5EF4-FFF2-40B4-BE49-F238E27FC236}">
                <a16:creationId xmlns:a16="http://schemas.microsoft.com/office/drawing/2014/main" id="{A3B7688B-3598-FF44-A57A-D77136CF4EC1}"/>
              </a:ext>
            </a:extLst>
          </p:cNvPr>
          <p:cNvSpPr>
            <a:spLocks noGrp="1"/>
          </p:cNvSpPr>
          <p:nvPr>
            <p:ph idx="1"/>
          </p:nvPr>
        </p:nvSpPr>
        <p:spPr>
          <a:xfrm>
            <a:off x="565266" y="1396538"/>
            <a:ext cx="5905066" cy="4052634"/>
          </a:xfrm>
        </p:spPr>
        <p:txBody>
          <a:bodyPr>
            <a:normAutofit lnSpcReduction="10000"/>
          </a:bodyPr>
          <a:lstStyle/>
          <a:p>
            <a:r>
              <a:rPr lang="en-US" dirty="0"/>
              <a:t>Activities draft DSP documents in a variety of methods and this is left to their preference, but documents must meet the requirements of MIL-STD-961 and MIL-STD-962.</a:t>
            </a:r>
          </a:p>
          <a:p>
            <a:r>
              <a:rPr lang="en-US" dirty="0"/>
              <a:t>Documents are submitted via ASSIST and published as PDF files </a:t>
            </a:r>
          </a:p>
          <a:p>
            <a:r>
              <a:rPr lang="en-US" dirty="0"/>
              <a:t>Updates to the documents are also done in a variety of methods based on SMA preference. </a:t>
            </a:r>
          </a:p>
        </p:txBody>
      </p:sp>
    </p:spTree>
    <p:extLst>
      <p:ext uri="{BB962C8B-B14F-4D97-AF65-F5344CB8AC3E}">
        <p14:creationId xmlns:p14="http://schemas.microsoft.com/office/powerpoint/2010/main" val="381015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3548-C7B3-41DA-9946-060D26F274F4}"/>
              </a:ext>
            </a:extLst>
          </p:cNvPr>
          <p:cNvSpPr>
            <a:spLocks noGrp="1"/>
          </p:cNvSpPr>
          <p:nvPr>
            <p:ph type="title"/>
          </p:nvPr>
        </p:nvSpPr>
        <p:spPr>
          <a:xfrm>
            <a:off x="1296785" y="18257"/>
            <a:ext cx="9041145" cy="868152"/>
          </a:xfrm>
        </p:spPr>
        <p:txBody>
          <a:bodyPr>
            <a:normAutofit/>
          </a:bodyPr>
          <a:lstStyle/>
          <a:p>
            <a:r>
              <a:rPr lang="en-US" sz="3600" b="1" dirty="0">
                <a:solidFill>
                  <a:schemeClr val="bg1"/>
                </a:solidFill>
              </a:rPr>
              <a:t>What are the limits of current practice?</a:t>
            </a:r>
            <a:endParaRPr lang="en-US" sz="3600" dirty="0"/>
          </a:p>
        </p:txBody>
      </p:sp>
      <p:sp>
        <p:nvSpPr>
          <p:cNvPr id="3" name="Content Placeholder 2">
            <a:extLst>
              <a:ext uri="{FF2B5EF4-FFF2-40B4-BE49-F238E27FC236}">
                <a16:creationId xmlns:a16="http://schemas.microsoft.com/office/drawing/2014/main" id="{CDDCC207-7EEF-482E-9578-5B4543260F5F}"/>
              </a:ext>
            </a:extLst>
          </p:cNvPr>
          <p:cNvSpPr>
            <a:spLocks noGrp="1"/>
          </p:cNvSpPr>
          <p:nvPr>
            <p:ph idx="1"/>
          </p:nvPr>
        </p:nvSpPr>
        <p:spPr>
          <a:xfrm>
            <a:off x="962526" y="1004531"/>
            <a:ext cx="10250906" cy="4967061"/>
          </a:xfrm>
        </p:spPr>
        <p:txBody>
          <a:bodyPr/>
          <a:lstStyle/>
          <a:p>
            <a:r>
              <a:rPr lang="en-US" sz="3600" dirty="0"/>
              <a:t>Documents are not machine-readable</a:t>
            </a:r>
          </a:p>
          <a:p>
            <a:r>
              <a:rPr lang="en-US" sz="3600" dirty="0"/>
              <a:t>Despite content/format standards, variability exists in document formatting</a:t>
            </a:r>
          </a:p>
          <a:p>
            <a:r>
              <a:rPr lang="en-US" sz="3600" dirty="0"/>
              <a:t>Some documents are not 508 compliant</a:t>
            </a:r>
          </a:p>
          <a:p>
            <a:r>
              <a:rPr lang="en-US" sz="3600" dirty="0"/>
              <a:t>Many legacy or older documents are no longer available in an editable format, resulting in a significant workload to rekey the documents when a revision is needed</a:t>
            </a:r>
          </a:p>
          <a:p>
            <a:endParaRPr lang="en-US" dirty="0"/>
          </a:p>
        </p:txBody>
      </p:sp>
    </p:spTree>
    <p:extLst>
      <p:ext uri="{BB962C8B-B14F-4D97-AF65-F5344CB8AC3E}">
        <p14:creationId xmlns:p14="http://schemas.microsoft.com/office/powerpoint/2010/main" val="27488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4F4-DB01-E349-9A2D-F2E4DF792126}"/>
              </a:ext>
            </a:extLst>
          </p:cNvPr>
          <p:cNvSpPr>
            <a:spLocks noGrp="1"/>
          </p:cNvSpPr>
          <p:nvPr>
            <p:ph type="title"/>
          </p:nvPr>
        </p:nvSpPr>
        <p:spPr>
          <a:xfrm>
            <a:off x="1701801" y="1"/>
            <a:ext cx="9042400" cy="893135"/>
          </a:xfrm>
        </p:spPr>
        <p:txBody>
          <a:bodyPr>
            <a:noAutofit/>
          </a:bodyPr>
          <a:lstStyle/>
          <a:p>
            <a:r>
              <a:rPr lang="en-US" sz="3200" b="1" dirty="0">
                <a:solidFill>
                  <a:schemeClr val="bg1"/>
                </a:solidFill>
              </a:rPr>
              <a:t>What is new in your approach and why do you think it will be successful? </a:t>
            </a:r>
          </a:p>
        </p:txBody>
      </p:sp>
      <p:sp>
        <p:nvSpPr>
          <p:cNvPr id="3" name="Content Placeholder 2">
            <a:extLst>
              <a:ext uri="{FF2B5EF4-FFF2-40B4-BE49-F238E27FC236}">
                <a16:creationId xmlns:a16="http://schemas.microsoft.com/office/drawing/2014/main" id="{A3B7688B-3598-FF44-A57A-D77136CF4EC1}"/>
              </a:ext>
            </a:extLst>
          </p:cNvPr>
          <p:cNvSpPr>
            <a:spLocks noGrp="1"/>
          </p:cNvSpPr>
          <p:nvPr>
            <p:ph idx="1"/>
          </p:nvPr>
        </p:nvSpPr>
        <p:spPr>
          <a:xfrm>
            <a:off x="1010653" y="1138336"/>
            <a:ext cx="10331115" cy="4963885"/>
          </a:xfrm>
        </p:spPr>
        <p:txBody>
          <a:bodyPr>
            <a:normAutofit fontScale="92500" lnSpcReduction="20000"/>
          </a:bodyPr>
          <a:lstStyle/>
          <a:p>
            <a:r>
              <a:rPr lang="en-US" dirty="0"/>
              <a:t>Piloting, and a phased approach will ensure success before taking the next step</a:t>
            </a:r>
          </a:p>
          <a:p>
            <a:r>
              <a:rPr lang="en-US" dirty="0"/>
              <a:t>Current XML conversion tools require documents to be uploaded onto the tool, where the document objects are recognized by the tool and converted in XML. To recognize the various DSP documentation formats, tools must be custom tailored so that once uploaded the tool recognizes the pertinent headings, sections, tables, charts, etc.  This requires an understanding of the “traits” of a document format and how users fulfill document requirements</a:t>
            </a:r>
          </a:p>
          <a:p>
            <a:r>
              <a:rPr lang="en-US" dirty="0"/>
              <a:t>Prior to uploading a document onto the tool, the document must be edited in order for the tool to properly recognized sections, heading, etc.</a:t>
            </a:r>
          </a:p>
          <a:p>
            <a:r>
              <a:rPr lang="en-US" dirty="0"/>
              <a:t>Central management of tools and process for conversion to XML</a:t>
            </a:r>
          </a:p>
          <a:p>
            <a:pPr lvl="1"/>
            <a:r>
              <a:rPr lang="en-US" dirty="0"/>
              <a:t>Eliminates burden of XML tool evaluation, cost, training, etc. for the SMAs</a:t>
            </a:r>
          </a:p>
          <a:p>
            <a:pPr lvl="1"/>
            <a:r>
              <a:rPr lang="en-US" dirty="0"/>
              <a:t>Educates DSPO staff on XML and tool capabilities and limitations, in order to inform revisions to policy, procedures, and guiding standards</a:t>
            </a:r>
          </a:p>
          <a:p>
            <a:endParaRPr lang="en-US" dirty="0"/>
          </a:p>
          <a:p>
            <a:endParaRPr lang="en-US" dirty="0"/>
          </a:p>
        </p:txBody>
      </p:sp>
    </p:spTree>
    <p:extLst>
      <p:ext uri="{BB962C8B-B14F-4D97-AF65-F5344CB8AC3E}">
        <p14:creationId xmlns:p14="http://schemas.microsoft.com/office/powerpoint/2010/main" val="365311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31AF8-03DC-4462-B45C-5548781A0A1E}"/>
              </a:ext>
            </a:extLst>
          </p:cNvPr>
          <p:cNvSpPr>
            <a:spLocks noGrp="1"/>
          </p:cNvSpPr>
          <p:nvPr>
            <p:ph type="title"/>
          </p:nvPr>
        </p:nvSpPr>
        <p:spPr>
          <a:xfrm>
            <a:off x="2469891" y="-45421"/>
            <a:ext cx="7886700" cy="1325563"/>
          </a:xfrm>
        </p:spPr>
        <p:txBody>
          <a:bodyPr/>
          <a:lstStyle/>
          <a:p>
            <a:r>
              <a:rPr lang="en-US" b="1">
                <a:solidFill>
                  <a:schemeClr val="bg1"/>
                </a:solidFill>
              </a:rPr>
              <a:t>XML View of DSP Document</a:t>
            </a:r>
            <a:endParaRPr lang="en-US" b="1" dirty="0">
              <a:solidFill>
                <a:schemeClr val="bg1"/>
              </a:solidFill>
            </a:endParaRPr>
          </a:p>
        </p:txBody>
      </p:sp>
      <p:pic>
        <p:nvPicPr>
          <p:cNvPr id="6" name="Picture 5" descr="A screenshot of a social media post&#10;&#10;Description automatically generated">
            <a:extLst>
              <a:ext uri="{FF2B5EF4-FFF2-40B4-BE49-F238E27FC236}">
                <a16:creationId xmlns:a16="http://schemas.microsoft.com/office/drawing/2014/main" id="{548CBF72-BDE9-4334-9426-3FEB99D670C2}"/>
              </a:ext>
            </a:extLst>
          </p:cNvPr>
          <p:cNvPicPr>
            <a:picLocks noChangeAspect="1"/>
          </p:cNvPicPr>
          <p:nvPr/>
        </p:nvPicPr>
        <p:blipFill>
          <a:blip r:embed="rId2"/>
          <a:stretch>
            <a:fillRect/>
          </a:stretch>
        </p:blipFill>
        <p:spPr>
          <a:xfrm>
            <a:off x="1524001" y="922495"/>
            <a:ext cx="8598567" cy="5259230"/>
          </a:xfrm>
          <a:prstGeom prst="rect">
            <a:avLst/>
          </a:prstGeom>
        </p:spPr>
      </p:pic>
    </p:spTree>
    <p:extLst>
      <p:ext uri="{BB962C8B-B14F-4D97-AF65-F5344CB8AC3E}">
        <p14:creationId xmlns:p14="http://schemas.microsoft.com/office/powerpoint/2010/main" val="127941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31AF8-03DC-4462-B45C-5548781A0A1E}"/>
              </a:ext>
            </a:extLst>
          </p:cNvPr>
          <p:cNvSpPr>
            <a:spLocks noGrp="1"/>
          </p:cNvSpPr>
          <p:nvPr>
            <p:ph type="title"/>
          </p:nvPr>
        </p:nvSpPr>
        <p:spPr>
          <a:xfrm>
            <a:off x="2469891" y="-45421"/>
            <a:ext cx="7886700" cy="1325563"/>
          </a:xfrm>
        </p:spPr>
        <p:txBody>
          <a:bodyPr/>
          <a:lstStyle/>
          <a:p>
            <a:r>
              <a:rPr lang="en-US" b="1">
                <a:solidFill>
                  <a:schemeClr val="bg1"/>
                </a:solidFill>
              </a:rPr>
              <a:t>XML View of DSP Document</a:t>
            </a:r>
            <a:endParaRPr lang="en-US" b="1" dirty="0">
              <a:solidFill>
                <a:schemeClr val="bg1"/>
              </a:solidFill>
            </a:endParaRPr>
          </a:p>
        </p:txBody>
      </p:sp>
      <p:pic>
        <p:nvPicPr>
          <p:cNvPr id="3" name="Picture 2" descr="A close up of a piece of paper&#10;&#10;Description automatically generated">
            <a:extLst>
              <a:ext uri="{FF2B5EF4-FFF2-40B4-BE49-F238E27FC236}">
                <a16:creationId xmlns:a16="http://schemas.microsoft.com/office/drawing/2014/main" id="{738D51E7-6845-41E5-9CA5-C1B78857575E}"/>
              </a:ext>
            </a:extLst>
          </p:cNvPr>
          <p:cNvPicPr>
            <a:picLocks noChangeAspect="1"/>
          </p:cNvPicPr>
          <p:nvPr/>
        </p:nvPicPr>
        <p:blipFill>
          <a:blip r:embed="rId2"/>
          <a:stretch>
            <a:fillRect/>
          </a:stretch>
        </p:blipFill>
        <p:spPr>
          <a:xfrm>
            <a:off x="873041" y="1280142"/>
            <a:ext cx="10445917" cy="4527100"/>
          </a:xfrm>
          <a:prstGeom prst="rect">
            <a:avLst/>
          </a:prstGeom>
        </p:spPr>
      </p:pic>
    </p:spTree>
    <p:extLst>
      <p:ext uri="{BB962C8B-B14F-4D97-AF65-F5344CB8AC3E}">
        <p14:creationId xmlns:p14="http://schemas.microsoft.com/office/powerpoint/2010/main" val="360131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4F4-DB01-E349-9A2D-F2E4DF792126}"/>
              </a:ext>
            </a:extLst>
          </p:cNvPr>
          <p:cNvSpPr>
            <a:spLocks noGrp="1"/>
          </p:cNvSpPr>
          <p:nvPr>
            <p:ph type="title"/>
          </p:nvPr>
        </p:nvSpPr>
        <p:spPr>
          <a:xfrm>
            <a:off x="1296785" y="-156427"/>
            <a:ext cx="8935070" cy="1160753"/>
          </a:xfrm>
        </p:spPr>
        <p:txBody>
          <a:bodyPr>
            <a:normAutofit/>
          </a:bodyPr>
          <a:lstStyle/>
          <a:p>
            <a:r>
              <a:rPr lang="en-US" sz="3500" b="1" dirty="0">
                <a:solidFill>
                  <a:schemeClr val="bg1"/>
                </a:solidFill>
              </a:rPr>
              <a:t>What difference will it make?</a:t>
            </a:r>
          </a:p>
        </p:txBody>
      </p:sp>
      <p:sp>
        <p:nvSpPr>
          <p:cNvPr id="3" name="Content Placeholder 2">
            <a:extLst>
              <a:ext uri="{FF2B5EF4-FFF2-40B4-BE49-F238E27FC236}">
                <a16:creationId xmlns:a16="http://schemas.microsoft.com/office/drawing/2014/main" id="{A3B7688B-3598-FF44-A57A-D77136CF4EC1}"/>
              </a:ext>
            </a:extLst>
          </p:cNvPr>
          <p:cNvSpPr>
            <a:spLocks noGrp="1"/>
          </p:cNvSpPr>
          <p:nvPr>
            <p:ph idx="1"/>
          </p:nvPr>
        </p:nvSpPr>
        <p:spPr>
          <a:xfrm>
            <a:off x="1122947" y="1261121"/>
            <a:ext cx="10010274" cy="4610289"/>
          </a:xfrm>
        </p:spPr>
        <p:txBody>
          <a:bodyPr>
            <a:normAutofit fontScale="77500" lnSpcReduction="20000"/>
          </a:bodyPr>
          <a:lstStyle/>
          <a:p>
            <a:r>
              <a:rPr lang="en-US" sz="3400" dirty="0"/>
              <a:t>Project will benefit many different stakeholders including ASSIST users, SMA’s/document prepares, and DSPO/DSPAO.</a:t>
            </a:r>
          </a:p>
          <a:p>
            <a:pPr lvl="1"/>
            <a:r>
              <a:rPr lang="en-US" sz="3000" dirty="0"/>
              <a:t>ASSIST users will receive updates to documents at faster speeds and also easily access linked documentation of documents</a:t>
            </a:r>
          </a:p>
          <a:p>
            <a:pPr lvl="1"/>
            <a:r>
              <a:rPr lang="en-US" sz="3000" dirty="0"/>
              <a:t>SMAs will more easily be able to update documents under their cognizance, easily link document references, and be aware of outdated references within their documents</a:t>
            </a:r>
          </a:p>
          <a:p>
            <a:r>
              <a:rPr lang="en-US" sz="3400" dirty="0"/>
              <a:t>Updates to MIL-STD-961 and MIL-STD-962 will be necessary to include format requirements for XML files</a:t>
            </a:r>
          </a:p>
          <a:p>
            <a:pPr lvl="2"/>
            <a:r>
              <a:rPr lang="en-US" sz="3300" dirty="0"/>
              <a:t>Page Numbers</a:t>
            </a:r>
          </a:p>
          <a:p>
            <a:pPr lvl="2"/>
            <a:r>
              <a:rPr lang="en-US" sz="3300" dirty="0"/>
              <a:t>Table of Content</a:t>
            </a:r>
          </a:p>
          <a:p>
            <a:pPr lvl="2"/>
            <a:r>
              <a:rPr lang="en-US" sz="3300" dirty="0"/>
              <a:t>Change markers</a:t>
            </a:r>
          </a:p>
          <a:p>
            <a:pPr lvl="2"/>
            <a:r>
              <a:rPr lang="en-US" sz="3300" dirty="0"/>
              <a:t>Document Creation/Submission</a:t>
            </a:r>
          </a:p>
          <a:p>
            <a:pPr lvl="2"/>
            <a:r>
              <a:rPr lang="en-US" sz="3300" dirty="0"/>
              <a:t>And more…</a:t>
            </a:r>
          </a:p>
        </p:txBody>
      </p:sp>
    </p:spTree>
    <p:extLst>
      <p:ext uri="{BB962C8B-B14F-4D97-AF65-F5344CB8AC3E}">
        <p14:creationId xmlns:p14="http://schemas.microsoft.com/office/powerpoint/2010/main" val="25648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4CD2-C475-49D0-A6A7-681C80E481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2D05834-855D-4CFB-A846-979BFA608AF0}"/>
              </a:ext>
            </a:extLst>
          </p:cNvPr>
          <p:cNvSpPr>
            <a:spLocks noGrp="1"/>
          </p:cNvSpPr>
          <p:nvPr>
            <p:ph idx="1"/>
          </p:nvPr>
        </p:nvSpPr>
        <p:spPr/>
        <p:txBody>
          <a:bodyPr/>
          <a:lstStyle/>
          <a:p>
            <a:r>
              <a:rPr lang="en-US" dirty="0"/>
              <a:t>Digital Engineering and the Digital Transformation</a:t>
            </a:r>
          </a:p>
          <a:p>
            <a:r>
              <a:rPr lang="en-US" dirty="0"/>
              <a:t>Documents as Digital Data</a:t>
            </a:r>
          </a:p>
          <a:p>
            <a:r>
              <a:rPr lang="en-US" dirty="0"/>
              <a:t>XML Conversion and Way Ahead</a:t>
            </a:r>
          </a:p>
          <a:p>
            <a:endParaRPr lang="en-US" dirty="0"/>
          </a:p>
        </p:txBody>
      </p:sp>
      <p:sp>
        <p:nvSpPr>
          <p:cNvPr id="4" name="Slide Number Placeholder 3">
            <a:extLst>
              <a:ext uri="{FF2B5EF4-FFF2-40B4-BE49-F238E27FC236}">
                <a16:creationId xmlns:a16="http://schemas.microsoft.com/office/drawing/2014/main" id="{0100C742-7513-4A7C-8CDF-E29442AF8F07}"/>
              </a:ext>
            </a:extLst>
          </p:cNvPr>
          <p:cNvSpPr>
            <a:spLocks noGrp="1"/>
          </p:cNvSpPr>
          <p:nvPr>
            <p:ph type="sldNum" sz="quarter" idx="4"/>
          </p:nvPr>
        </p:nvSpPr>
        <p:spPr/>
        <p:txBody>
          <a:bodyPr/>
          <a:lstStyle/>
          <a:p>
            <a:fld id="{92901CD8-BE54-44CF-BBB0-BA65B4521913}" type="slidenum">
              <a:rPr lang="en-US" smtClean="0"/>
              <a:pPr/>
              <a:t>2</a:t>
            </a:fld>
            <a:endParaRPr lang="en-US" dirty="0"/>
          </a:p>
        </p:txBody>
      </p:sp>
    </p:spTree>
    <p:extLst>
      <p:ext uri="{BB962C8B-B14F-4D97-AF65-F5344CB8AC3E}">
        <p14:creationId xmlns:p14="http://schemas.microsoft.com/office/powerpoint/2010/main" val="160249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4F4-DB01-E349-9A2D-F2E4DF792126}"/>
              </a:ext>
            </a:extLst>
          </p:cNvPr>
          <p:cNvSpPr>
            <a:spLocks noGrp="1"/>
          </p:cNvSpPr>
          <p:nvPr>
            <p:ph type="title"/>
          </p:nvPr>
        </p:nvSpPr>
        <p:spPr>
          <a:xfrm>
            <a:off x="2507214" y="-9428"/>
            <a:ext cx="7886700" cy="1160753"/>
          </a:xfrm>
        </p:spPr>
        <p:txBody>
          <a:bodyPr>
            <a:normAutofit/>
          </a:bodyPr>
          <a:lstStyle/>
          <a:p>
            <a:r>
              <a:rPr lang="en-US" b="1" dirty="0">
                <a:solidFill>
                  <a:schemeClr val="bg1"/>
                </a:solidFill>
              </a:rPr>
              <a:t>What are the risks?</a:t>
            </a:r>
          </a:p>
        </p:txBody>
      </p:sp>
      <p:sp>
        <p:nvSpPr>
          <p:cNvPr id="3" name="Content Placeholder 2">
            <a:extLst>
              <a:ext uri="{FF2B5EF4-FFF2-40B4-BE49-F238E27FC236}">
                <a16:creationId xmlns:a16="http://schemas.microsoft.com/office/drawing/2014/main" id="{A3B7688B-3598-FF44-A57A-D77136CF4EC1}"/>
              </a:ext>
            </a:extLst>
          </p:cNvPr>
          <p:cNvSpPr>
            <a:spLocks noGrp="1"/>
          </p:cNvSpPr>
          <p:nvPr>
            <p:ph idx="1"/>
          </p:nvPr>
        </p:nvSpPr>
        <p:spPr>
          <a:xfrm>
            <a:off x="1283368" y="1205129"/>
            <a:ext cx="9673390" cy="4150736"/>
          </a:xfrm>
        </p:spPr>
        <p:txBody>
          <a:bodyPr>
            <a:normAutofit lnSpcReduction="10000"/>
          </a:bodyPr>
          <a:lstStyle/>
          <a:p>
            <a:r>
              <a:rPr lang="en-US" dirty="0"/>
              <a:t>Historical DSP documents are too complex in structure to be easily converted to XML causing an increase in price of tool to meet the unique needs</a:t>
            </a:r>
          </a:p>
          <a:p>
            <a:r>
              <a:rPr lang="en-US" dirty="0"/>
              <a:t>Time to convert DSP documents cannot be reduced further through software changes causing an increase in time to convert all historical documents</a:t>
            </a:r>
          </a:p>
          <a:p>
            <a:r>
              <a:rPr lang="en-US" dirty="0"/>
              <a:t>Conversion of documents depends too heavily on contractor support resulting in reoccurring fees to use the tool</a:t>
            </a:r>
          </a:p>
          <a:p>
            <a:r>
              <a:rPr lang="en-US" dirty="0"/>
              <a:t>Final documents converted are not accurate of the original document</a:t>
            </a:r>
          </a:p>
        </p:txBody>
      </p:sp>
    </p:spTree>
    <p:extLst>
      <p:ext uri="{BB962C8B-B14F-4D97-AF65-F5344CB8AC3E}">
        <p14:creationId xmlns:p14="http://schemas.microsoft.com/office/powerpoint/2010/main" val="68004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4F4-DB01-E349-9A2D-F2E4DF792126}"/>
              </a:ext>
            </a:extLst>
          </p:cNvPr>
          <p:cNvSpPr>
            <a:spLocks noGrp="1"/>
          </p:cNvSpPr>
          <p:nvPr>
            <p:ph type="title"/>
          </p:nvPr>
        </p:nvSpPr>
        <p:spPr>
          <a:xfrm>
            <a:off x="2488553" y="1"/>
            <a:ext cx="7886700" cy="1160753"/>
          </a:xfrm>
        </p:spPr>
        <p:txBody>
          <a:bodyPr>
            <a:normAutofit/>
          </a:bodyPr>
          <a:lstStyle/>
          <a:p>
            <a:r>
              <a:rPr lang="en-US" b="1" dirty="0">
                <a:solidFill>
                  <a:schemeClr val="bg1"/>
                </a:solidFill>
              </a:rPr>
              <a:t>How long will it take?</a:t>
            </a:r>
          </a:p>
        </p:txBody>
      </p:sp>
      <p:sp>
        <p:nvSpPr>
          <p:cNvPr id="3" name="Content Placeholder 2">
            <a:extLst>
              <a:ext uri="{FF2B5EF4-FFF2-40B4-BE49-F238E27FC236}">
                <a16:creationId xmlns:a16="http://schemas.microsoft.com/office/drawing/2014/main" id="{A3B7688B-3598-FF44-A57A-D77136CF4EC1}"/>
              </a:ext>
            </a:extLst>
          </p:cNvPr>
          <p:cNvSpPr>
            <a:spLocks noGrp="1"/>
          </p:cNvSpPr>
          <p:nvPr>
            <p:ph idx="1"/>
          </p:nvPr>
        </p:nvSpPr>
        <p:spPr>
          <a:xfrm>
            <a:off x="1138989" y="1160753"/>
            <a:ext cx="10106527" cy="4150736"/>
          </a:xfrm>
        </p:spPr>
        <p:txBody>
          <a:bodyPr>
            <a:normAutofit/>
          </a:bodyPr>
          <a:lstStyle/>
          <a:p>
            <a:r>
              <a:rPr lang="en-US" dirty="0"/>
              <a:t>Final Evaluation of XML tools is expected to be completed between 2022 and end 2023. </a:t>
            </a:r>
          </a:p>
          <a:p>
            <a:r>
              <a:rPr lang="en-US" dirty="0"/>
              <a:t>Following tool selection, DSP historical DSP documents will be converted into XML where possible. A detailed review of DSP documents readable and those that are not will take place, with those being readable being converted. </a:t>
            </a:r>
          </a:p>
          <a:p>
            <a:r>
              <a:rPr lang="en-US" dirty="0"/>
              <a:t>By 2023, all new documents will be able to be converted to XML during initial submission. </a:t>
            </a:r>
          </a:p>
        </p:txBody>
      </p:sp>
    </p:spTree>
    <p:extLst>
      <p:ext uri="{BB962C8B-B14F-4D97-AF65-F5344CB8AC3E}">
        <p14:creationId xmlns:p14="http://schemas.microsoft.com/office/powerpoint/2010/main" val="2189773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4F4-DB01-E349-9A2D-F2E4DF792126}"/>
              </a:ext>
            </a:extLst>
          </p:cNvPr>
          <p:cNvSpPr>
            <a:spLocks noGrp="1"/>
          </p:cNvSpPr>
          <p:nvPr>
            <p:ph type="title"/>
          </p:nvPr>
        </p:nvSpPr>
        <p:spPr>
          <a:xfrm>
            <a:off x="2417135" y="554"/>
            <a:ext cx="7622215" cy="881949"/>
          </a:xfrm>
        </p:spPr>
        <p:txBody>
          <a:bodyPr>
            <a:noAutofit/>
          </a:bodyPr>
          <a:lstStyle/>
          <a:p>
            <a:r>
              <a:rPr lang="en-US" sz="3600" b="1" dirty="0">
                <a:solidFill>
                  <a:schemeClr val="bg1"/>
                </a:solidFill>
              </a:rPr>
              <a:t>What are the mid-term and final “exams” to check for success?</a:t>
            </a:r>
          </a:p>
        </p:txBody>
      </p:sp>
      <p:sp>
        <p:nvSpPr>
          <p:cNvPr id="3" name="Content Placeholder 2">
            <a:extLst>
              <a:ext uri="{FF2B5EF4-FFF2-40B4-BE49-F238E27FC236}">
                <a16:creationId xmlns:a16="http://schemas.microsoft.com/office/drawing/2014/main" id="{A3B7688B-3598-FF44-A57A-D77136CF4EC1}"/>
              </a:ext>
            </a:extLst>
          </p:cNvPr>
          <p:cNvSpPr>
            <a:spLocks noGrp="1"/>
          </p:cNvSpPr>
          <p:nvPr>
            <p:ph idx="1"/>
          </p:nvPr>
        </p:nvSpPr>
        <p:spPr>
          <a:xfrm>
            <a:off x="1074821" y="1353632"/>
            <a:ext cx="10218821" cy="4150736"/>
          </a:xfrm>
        </p:spPr>
        <p:txBody>
          <a:bodyPr>
            <a:normAutofit lnSpcReduction="10000"/>
          </a:bodyPr>
          <a:lstStyle/>
          <a:p>
            <a:r>
              <a:rPr lang="en-US" dirty="0"/>
              <a:t>Mid-terms</a:t>
            </a:r>
          </a:p>
          <a:p>
            <a:pPr marL="971550" lvl="1" indent="-514350">
              <a:buFont typeface="+mj-lt"/>
              <a:buAutoNum type="arabicPeriod"/>
            </a:pPr>
            <a:r>
              <a:rPr lang="en-US" dirty="0"/>
              <a:t> Update of DSPO MIL-STD--961 and MIL-STD-962 to include digital formats</a:t>
            </a:r>
          </a:p>
          <a:p>
            <a:pPr marL="971550" lvl="1" indent="-514350">
              <a:buFont typeface="+mj-lt"/>
              <a:buAutoNum type="arabicPeriod"/>
            </a:pPr>
            <a:r>
              <a:rPr lang="en-US" dirty="0"/>
              <a:t>Successful conversion of all DSP document types </a:t>
            </a:r>
          </a:p>
          <a:p>
            <a:pPr marL="971550" lvl="1" indent="-514350">
              <a:buFont typeface="+mj-lt"/>
              <a:buAutoNum type="arabicPeriod"/>
            </a:pPr>
            <a:endParaRPr lang="en-US" dirty="0"/>
          </a:p>
          <a:p>
            <a:r>
              <a:rPr lang="en-US" dirty="0"/>
              <a:t>Final Exam</a:t>
            </a:r>
          </a:p>
          <a:p>
            <a:pPr marL="457200" lvl="1" indent="0">
              <a:buNone/>
            </a:pPr>
            <a:r>
              <a:rPr lang="en-US" dirty="0"/>
              <a:t>All new documents uploaded into digital form-</a:t>
            </a:r>
          </a:p>
          <a:p>
            <a:pPr lvl="2"/>
            <a:r>
              <a:rPr lang="en-US" dirty="0"/>
              <a:t>Enabling easier document updates and editing</a:t>
            </a:r>
          </a:p>
          <a:p>
            <a:pPr lvl="2"/>
            <a:r>
              <a:rPr lang="en-US" dirty="0"/>
              <a:t>Ensuring long term archiving and storage of historical documents</a:t>
            </a:r>
          </a:p>
          <a:p>
            <a:pPr lvl="2"/>
            <a:r>
              <a:rPr lang="en-US" dirty="0"/>
              <a:t>Allowing content to be more richly hyperlinked, both internally and externally</a:t>
            </a:r>
          </a:p>
          <a:p>
            <a:pPr lvl="2"/>
            <a:r>
              <a:rPr lang="en-US" dirty="0"/>
              <a:t>Allowing content to be searchable</a:t>
            </a:r>
          </a:p>
          <a:p>
            <a:pPr lvl="2"/>
            <a:endParaRPr lang="en-US" dirty="0"/>
          </a:p>
        </p:txBody>
      </p:sp>
    </p:spTree>
    <p:extLst>
      <p:ext uri="{BB962C8B-B14F-4D97-AF65-F5344CB8AC3E}">
        <p14:creationId xmlns:p14="http://schemas.microsoft.com/office/powerpoint/2010/main" val="353357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15DC-045A-429F-9875-41120DB1240B}"/>
              </a:ext>
            </a:extLst>
          </p:cNvPr>
          <p:cNvSpPr>
            <a:spLocks noGrp="1"/>
          </p:cNvSpPr>
          <p:nvPr>
            <p:ph type="title"/>
          </p:nvPr>
        </p:nvSpPr>
        <p:spPr>
          <a:xfrm>
            <a:off x="838200" y="2494178"/>
            <a:ext cx="10515600" cy="1325563"/>
          </a:xfrm>
        </p:spPr>
        <p:txBody>
          <a:bodyPr/>
          <a:lstStyle/>
          <a:p>
            <a:r>
              <a:rPr lang="en-US" dirty="0"/>
              <a:t>Q&amp;A</a:t>
            </a:r>
          </a:p>
        </p:txBody>
      </p:sp>
    </p:spTree>
    <p:extLst>
      <p:ext uri="{BB962C8B-B14F-4D97-AF65-F5344CB8AC3E}">
        <p14:creationId xmlns:p14="http://schemas.microsoft.com/office/powerpoint/2010/main" val="380811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4CD2-C475-49D0-A6A7-681C80E481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2D05834-855D-4CFB-A846-979BFA608AF0}"/>
              </a:ext>
            </a:extLst>
          </p:cNvPr>
          <p:cNvSpPr>
            <a:spLocks noGrp="1"/>
          </p:cNvSpPr>
          <p:nvPr>
            <p:ph idx="1"/>
          </p:nvPr>
        </p:nvSpPr>
        <p:spPr/>
        <p:txBody>
          <a:bodyPr/>
          <a:lstStyle/>
          <a:p>
            <a:r>
              <a:rPr lang="en-US" dirty="0"/>
              <a:t>Digital Engineering and the Digital Transformation</a:t>
            </a:r>
          </a:p>
          <a:p>
            <a:r>
              <a:rPr lang="en-US" dirty="0">
                <a:solidFill>
                  <a:schemeClr val="bg1">
                    <a:lumMod val="65000"/>
                  </a:schemeClr>
                </a:solidFill>
              </a:rPr>
              <a:t>Documents as Digital Data</a:t>
            </a:r>
          </a:p>
          <a:p>
            <a:r>
              <a:rPr lang="en-US" dirty="0">
                <a:solidFill>
                  <a:schemeClr val="bg1">
                    <a:lumMod val="65000"/>
                  </a:schemeClr>
                </a:solidFill>
              </a:rPr>
              <a:t>XML Conversion and Way Ahead</a:t>
            </a:r>
          </a:p>
          <a:p>
            <a:pPr marL="0" indent="0">
              <a:buNone/>
            </a:pPr>
            <a:endParaRPr lang="en-US" dirty="0"/>
          </a:p>
        </p:txBody>
      </p:sp>
      <p:sp>
        <p:nvSpPr>
          <p:cNvPr id="4" name="Slide Number Placeholder 3">
            <a:extLst>
              <a:ext uri="{FF2B5EF4-FFF2-40B4-BE49-F238E27FC236}">
                <a16:creationId xmlns:a16="http://schemas.microsoft.com/office/drawing/2014/main" id="{0100C742-7513-4A7C-8CDF-E29442AF8F07}"/>
              </a:ext>
            </a:extLst>
          </p:cNvPr>
          <p:cNvSpPr>
            <a:spLocks noGrp="1"/>
          </p:cNvSpPr>
          <p:nvPr>
            <p:ph type="sldNum" sz="quarter" idx="4"/>
          </p:nvPr>
        </p:nvSpPr>
        <p:spPr/>
        <p:txBody>
          <a:bodyPr/>
          <a:lstStyle/>
          <a:p>
            <a:fld id="{92901CD8-BE54-44CF-BBB0-BA65B4521913}" type="slidenum">
              <a:rPr lang="en-US" smtClean="0"/>
              <a:pPr/>
              <a:t>3</a:t>
            </a:fld>
            <a:endParaRPr lang="en-US" dirty="0"/>
          </a:p>
        </p:txBody>
      </p:sp>
    </p:spTree>
    <p:extLst>
      <p:ext uri="{BB962C8B-B14F-4D97-AF65-F5344CB8AC3E}">
        <p14:creationId xmlns:p14="http://schemas.microsoft.com/office/powerpoint/2010/main" val="148416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BEA7-BB3E-446C-8586-A573AAC86762}"/>
              </a:ext>
            </a:extLst>
          </p:cNvPr>
          <p:cNvSpPr>
            <a:spLocks noGrp="1"/>
          </p:cNvSpPr>
          <p:nvPr>
            <p:ph type="title"/>
          </p:nvPr>
        </p:nvSpPr>
        <p:spPr/>
        <p:txBody>
          <a:bodyPr/>
          <a:lstStyle/>
          <a:p>
            <a:r>
              <a:rPr lang="en-US" dirty="0"/>
              <a:t>Digital Terms and Initiatives</a:t>
            </a:r>
          </a:p>
        </p:txBody>
      </p:sp>
      <p:sp>
        <p:nvSpPr>
          <p:cNvPr id="3" name="Content Placeholder 2">
            <a:extLst>
              <a:ext uri="{FF2B5EF4-FFF2-40B4-BE49-F238E27FC236}">
                <a16:creationId xmlns:a16="http://schemas.microsoft.com/office/drawing/2014/main" id="{0A85F3A2-08A6-4445-8EAF-F49A2C4F9847}"/>
              </a:ext>
            </a:extLst>
          </p:cNvPr>
          <p:cNvSpPr>
            <a:spLocks noGrp="1"/>
          </p:cNvSpPr>
          <p:nvPr>
            <p:ph idx="1"/>
          </p:nvPr>
        </p:nvSpPr>
        <p:spPr>
          <a:xfrm>
            <a:off x="7004377" y="4757548"/>
            <a:ext cx="4448114" cy="1060290"/>
          </a:xfrm>
          <a:noFill/>
          <a:ln>
            <a:solidFill>
              <a:schemeClr val="accent1"/>
            </a:solidFill>
          </a:ln>
        </p:spPr>
        <p:txBody>
          <a:bodyPr wrap="square" rtlCol="0">
            <a:spAutoFit/>
          </a:bodyPr>
          <a:lstStyle/>
          <a:p>
            <a:pPr marL="0" indent="0">
              <a:buNone/>
            </a:pPr>
            <a:r>
              <a:rPr lang="en-US" sz="1400" dirty="0">
                <a:solidFill>
                  <a:srgbClr val="444444"/>
                </a:solidFill>
                <a:latin typeface="Roboto" panose="02000000000000000000" pitchFamily="2" charset="0"/>
              </a:rPr>
              <a:t>…and, a catch-all </a:t>
            </a:r>
            <a:r>
              <a:rPr lang="en-US" sz="1400" b="1" dirty="0">
                <a:solidFill>
                  <a:srgbClr val="444444"/>
                </a:solidFill>
                <a:latin typeface="Roboto" panose="02000000000000000000" pitchFamily="2" charset="0"/>
              </a:rPr>
              <a:t>“MBX”</a:t>
            </a:r>
            <a:r>
              <a:rPr lang="en-US" sz="1400" dirty="0">
                <a:solidFill>
                  <a:srgbClr val="444444"/>
                </a:solidFill>
                <a:latin typeface="Roboto" panose="02000000000000000000" pitchFamily="2" charset="0"/>
              </a:rPr>
              <a:t>, where “X” is fill in the blank:</a:t>
            </a:r>
          </a:p>
          <a:p>
            <a:pPr marL="457200" lvl="1"/>
            <a:r>
              <a:rPr lang="en-US" sz="1400" dirty="0">
                <a:solidFill>
                  <a:srgbClr val="444444"/>
                </a:solidFill>
                <a:latin typeface="Roboto" panose="02000000000000000000" pitchFamily="2" charset="0"/>
                <a:ea typeface="Roboto" panose="02000000000000000000" pitchFamily="2" charset="0"/>
              </a:rPr>
              <a:t>Logistics</a:t>
            </a:r>
          </a:p>
          <a:p>
            <a:pPr marL="457200" lvl="1"/>
            <a:r>
              <a:rPr lang="en-US" sz="1400" dirty="0">
                <a:solidFill>
                  <a:srgbClr val="444444"/>
                </a:solidFill>
                <a:latin typeface="Roboto" panose="02000000000000000000" pitchFamily="2" charset="0"/>
                <a:ea typeface="Roboto" panose="02000000000000000000" pitchFamily="2" charset="0"/>
              </a:rPr>
              <a:t>Manufacturing</a:t>
            </a:r>
          </a:p>
          <a:p>
            <a:pPr marL="457200" lvl="1"/>
            <a:r>
              <a:rPr lang="en-US" sz="1400" dirty="0">
                <a:solidFill>
                  <a:srgbClr val="444444"/>
                </a:solidFill>
                <a:latin typeface="Roboto" panose="02000000000000000000" pitchFamily="2" charset="0"/>
                <a:ea typeface="Roboto" panose="02000000000000000000" pitchFamily="2" charset="0"/>
              </a:rPr>
              <a:t>Definition, Design, Engineering, </a:t>
            </a:r>
            <a:r>
              <a:rPr lang="en-US" sz="1400" dirty="0" err="1">
                <a:solidFill>
                  <a:srgbClr val="444444"/>
                </a:solidFill>
                <a:latin typeface="Roboto" panose="02000000000000000000" pitchFamily="2" charset="0"/>
                <a:ea typeface="Roboto" panose="02000000000000000000" pitchFamily="2" charset="0"/>
              </a:rPr>
              <a:t>etc</a:t>
            </a:r>
            <a:r>
              <a:rPr lang="en-US" sz="1400" dirty="0">
                <a:solidFill>
                  <a:srgbClr val="444444"/>
                </a:solidFill>
                <a:latin typeface="Roboto" panose="02000000000000000000" pitchFamily="2" charset="0"/>
                <a:ea typeface="Roboto" panose="02000000000000000000" pitchFamily="2" charset="0"/>
              </a:rPr>
              <a:t>…</a:t>
            </a:r>
          </a:p>
        </p:txBody>
      </p:sp>
      <p:sp>
        <p:nvSpPr>
          <p:cNvPr id="4" name="Slide Number Placeholder 3">
            <a:extLst>
              <a:ext uri="{FF2B5EF4-FFF2-40B4-BE49-F238E27FC236}">
                <a16:creationId xmlns:a16="http://schemas.microsoft.com/office/drawing/2014/main" id="{3F678903-D73B-4089-9EDF-D9CC54BE9BC4}"/>
              </a:ext>
            </a:extLst>
          </p:cNvPr>
          <p:cNvSpPr>
            <a:spLocks noGrp="1"/>
          </p:cNvSpPr>
          <p:nvPr>
            <p:ph type="sldNum" sz="quarter" idx="4"/>
          </p:nvPr>
        </p:nvSpPr>
        <p:spPr/>
        <p:txBody>
          <a:bodyPr/>
          <a:lstStyle/>
          <a:p>
            <a:fld id="{92901CD8-BE54-44CF-BBB0-BA65B4521913}" type="slidenum">
              <a:rPr lang="en-US" smtClean="0"/>
              <a:pPr/>
              <a:t>4</a:t>
            </a:fld>
            <a:endParaRPr lang="en-US" dirty="0"/>
          </a:p>
        </p:txBody>
      </p:sp>
      <p:sp>
        <p:nvSpPr>
          <p:cNvPr id="9" name="TextBox 8">
            <a:extLst>
              <a:ext uri="{FF2B5EF4-FFF2-40B4-BE49-F238E27FC236}">
                <a16:creationId xmlns:a16="http://schemas.microsoft.com/office/drawing/2014/main" id="{8CC7691B-607C-4F02-9EC1-8B85692B68A3}"/>
              </a:ext>
            </a:extLst>
          </p:cNvPr>
          <p:cNvSpPr txBox="1"/>
          <p:nvPr/>
        </p:nvSpPr>
        <p:spPr>
          <a:xfrm>
            <a:off x="815947" y="2864887"/>
            <a:ext cx="3489434" cy="1169551"/>
          </a:xfrm>
          <a:prstGeom prst="rect">
            <a:avLst/>
          </a:prstGeom>
          <a:noFill/>
          <a:ln>
            <a:solidFill>
              <a:schemeClr val="accent1"/>
            </a:solidFill>
          </a:ln>
        </p:spPr>
        <p:txBody>
          <a:bodyPr wrap="square" rtlCol="0">
            <a:spAutoFit/>
          </a:bodyPr>
          <a:lstStyle/>
          <a:p>
            <a:r>
              <a:rPr lang="en-US" sz="1400" b="1" i="1" dirty="0">
                <a:solidFill>
                  <a:srgbClr val="444444"/>
                </a:solidFill>
                <a:effectLst/>
                <a:latin typeface="Roboto" panose="02000000000000000000" pitchFamily="2" charset="0"/>
              </a:rPr>
              <a:t>Digital transformation </a:t>
            </a:r>
            <a:r>
              <a:rPr lang="en-US" sz="1400" b="0" i="1" dirty="0">
                <a:solidFill>
                  <a:srgbClr val="444444"/>
                </a:solidFill>
                <a:effectLst/>
                <a:latin typeface="Roboto" panose="02000000000000000000" pitchFamily="2" charset="0"/>
              </a:rPr>
              <a:t>(DX) is the adoption of digital technology by a company to improve business processes, value for customers and innovation.</a:t>
            </a:r>
          </a:p>
          <a:p>
            <a:pPr algn="r"/>
            <a:r>
              <a:rPr lang="en-US" sz="1400" dirty="0">
                <a:solidFill>
                  <a:srgbClr val="444444"/>
                </a:solidFill>
                <a:latin typeface="Roboto" panose="02000000000000000000" pitchFamily="2" charset="0"/>
              </a:rPr>
              <a:t>- Wikipedia</a:t>
            </a:r>
            <a:endParaRPr lang="en-US" sz="1400" dirty="0"/>
          </a:p>
        </p:txBody>
      </p:sp>
      <p:sp>
        <p:nvSpPr>
          <p:cNvPr id="11" name="TextBox 10">
            <a:extLst>
              <a:ext uri="{FF2B5EF4-FFF2-40B4-BE49-F238E27FC236}">
                <a16:creationId xmlns:a16="http://schemas.microsoft.com/office/drawing/2014/main" id="{2F276D7B-E121-4BFD-9A56-505BB3559CD4}"/>
              </a:ext>
            </a:extLst>
          </p:cNvPr>
          <p:cNvSpPr txBox="1"/>
          <p:nvPr/>
        </p:nvSpPr>
        <p:spPr>
          <a:xfrm>
            <a:off x="589624" y="4513620"/>
            <a:ext cx="5727100" cy="1384995"/>
          </a:xfrm>
          <a:prstGeom prst="rect">
            <a:avLst/>
          </a:prstGeom>
          <a:noFill/>
          <a:ln>
            <a:solidFill>
              <a:schemeClr val="accent1"/>
            </a:solidFill>
          </a:ln>
        </p:spPr>
        <p:txBody>
          <a:bodyPr wrap="square" rtlCol="0">
            <a:spAutoFit/>
          </a:bodyPr>
          <a:lstStyle>
            <a:defPPr>
              <a:defRPr lang="en-US"/>
            </a:defPPr>
            <a:lvl1pPr>
              <a:defRPr sz="1400" b="0" i="1">
                <a:solidFill>
                  <a:srgbClr val="444444"/>
                </a:solidFill>
                <a:effectLst/>
                <a:latin typeface="Roboto" panose="02000000000000000000" pitchFamily="2" charset="0"/>
              </a:defRPr>
            </a:lvl1pPr>
          </a:lstStyle>
          <a:p>
            <a:r>
              <a:rPr lang="en-US" b="1" dirty="0"/>
              <a:t>Digital twin: </a:t>
            </a:r>
            <a:r>
              <a:rPr lang="en-US" dirty="0"/>
              <a:t>An integrated </a:t>
            </a:r>
            <a:r>
              <a:rPr lang="en-US" dirty="0" err="1"/>
              <a:t>multiphysics</a:t>
            </a:r>
            <a:r>
              <a:rPr lang="en-US" dirty="0"/>
              <a:t>, multiscale, probabilistic simulation of an as-built system, enabled by Digital Thread, that uses the best available models, sensor information, and input data to mirror and predict activities/performance over the life of its corresponding physical twin.</a:t>
            </a:r>
            <a:r>
              <a:rPr lang="en-US" b="0" i="0" dirty="0">
                <a:solidFill>
                  <a:srgbClr val="0A0A0A"/>
                </a:solidFill>
                <a:effectLst/>
                <a:latin typeface="Helvetica" panose="020B0604020202020204" pitchFamily="34" charset="0"/>
              </a:rPr>
              <a:t> </a:t>
            </a:r>
          </a:p>
          <a:p>
            <a:pPr algn="r"/>
            <a:r>
              <a:rPr lang="en-US" i="0" dirty="0">
                <a:solidFill>
                  <a:srgbClr val="0A0A0A"/>
                </a:solidFill>
                <a:latin typeface="Helvetica" panose="020B0604020202020204" pitchFamily="34" charset="0"/>
              </a:rPr>
              <a:t>- </a:t>
            </a:r>
            <a:r>
              <a:rPr lang="en-US" i="0" dirty="0"/>
              <a:t>DAU Glossary</a:t>
            </a:r>
          </a:p>
        </p:txBody>
      </p:sp>
      <p:sp>
        <p:nvSpPr>
          <p:cNvPr id="13" name="TextBox 12">
            <a:extLst>
              <a:ext uri="{FF2B5EF4-FFF2-40B4-BE49-F238E27FC236}">
                <a16:creationId xmlns:a16="http://schemas.microsoft.com/office/drawing/2014/main" id="{45FE5E76-2E27-4764-844B-09776C04E016}"/>
              </a:ext>
            </a:extLst>
          </p:cNvPr>
          <p:cNvSpPr txBox="1"/>
          <p:nvPr/>
        </p:nvSpPr>
        <p:spPr>
          <a:xfrm>
            <a:off x="5138520" y="1080348"/>
            <a:ext cx="6652501" cy="1384995"/>
          </a:xfrm>
          <a:prstGeom prst="rect">
            <a:avLst/>
          </a:prstGeom>
          <a:noFill/>
          <a:ln>
            <a:solidFill>
              <a:schemeClr val="accent1"/>
            </a:solidFill>
          </a:ln>
        </p:spPr>
        <p:txBody>
          <a:bodyPr wrap="square" rtlCol="0">
            <a:spAutoFit/>
          </a:bodyPr>
          <a:lstStyle>
            <a:defPPr>
              <a:defRPr lang="en-US"/>
            </a:defPPr>
            <a:lvl1pPr>
              <a:defRPr sz="1400" b="0" i="1">
                <a:solidFill>
                  <a:srgbClr val="444444"/>
                </a:solidFill>
                <a:effectLst/>
                <a:latin typeface="Roboto" panose="02000000000000000000" pitchFamily="2" charset="0"/>
              </a:defRPr>
            </a:lvl1pPr>
          </a:lstStyle>
          <a:p>
            <a:r>
              <a:rPr lang="en-US" dirty="0"/>
              <a:t>“</a:t>
            </a:r>
            <a:r>
              <a:rPr lang="en-US" b="1" dirty="0"/>
              <a:t>MBSE </a:t>
            </a:r>
            <a:r>
              <a:rPr lang="en-US" dirty="0"/>
              <a:t>[Model Based Systems Engineering] is the formalized application of modeling to support system requirements, design, analysis, verification, and validation activities beginning in the conceptual design phase and continuing throughout development and later life cycle phases.” </a:t>
            </a:r>
          </a:p>
          <a:p>
            <a:pPr algn="r"/>
            <a:r>
              <a:rPr lang="en-US" dirty="0"/>
              <a:t>-- International Council on Systems Engineering (INCOSE), </a:t>
            </a:r>
          </a:p>
          <a:p>
            <a:pPr algn="r"/>
            <a:r>
              <a:rPr lang="en-US" dirty="0"/>
              <a:t>Systems Engineering Vision 2020, Sep 2007</a:t>
            </a:r>
          </a:p>
        </p:txBody>
      </p:sp>
      <p:sp>
        <p:nvSpPr>
          <p:cNvPr id="12" name="TextBox 11">
            <a:extLst>
              <a:ext uri="{FF2B5EF4-FFF2-40B4-BE49-F238E27FC236}">
                <a16:creationId xmlns:a16="http://schemas.microsoft.com/office/drawing/2014/main" id="{A9AD7321-8128-4C23-9AFC-D5BC3DDA6F58}"/>
              </a:ext>
            </a:extLst>
          </p:cNvPr>
          <p:cNvSpPr txBox="1"/>
          <p:nvPr/>
        </p:nvSpPr>
        <p:spPr>
          <a:xfrm>
            <a:off x="4953778" y="2649444"/>
            <a:ext cx="6900307" cy="1600438"/>
          </a:xfrm>
          <a:prstGeom prst="rect">
            <a:avLst/>
          </a:prstGeom>
          <a:noFill/>
          <a:ln>
            <a:solidFill>
              <a:schemeClr val="accent1"/>
            </a:solidFill>
          </a:ln>
        </p:spPr>
        <p:txBody>
          <a:bodyPr wrap="square" rtlCol="0">
            <a:spAutoFit/>
          </a:bodyPr>
          <a:lstStyle>
            <a:defPPr>
              <a:defRPr lang="en-US"/>
            </a:defPPr>
            <a:lvl1pPr>
              <a:defRPr sz="1400" b="0" i="1">
                <a:solidFill>
                  <a:srgbClr val="444444"/>
                </a:solidFill>
                <a:effectLst/>
                <a:latin typeface="Roboto" panose="02000000000000000000" pitchFamily="2" charset="0"/>
              </a:defRPr>
            </a:lvl1pPr>
          </a:lstStyle>
          <a:p>
            <a:r>
              <a:rPr lang="en-US" b="1" dirty="0"/>
              <a:t>Digital thread: </a:t>
            </a:r>
            <a:r>
              <a:rPr lang="en-US" dirty="0"/>
              <a:t>An extensible, configurable, and component enterprise-level analytical framework that seamlessly expedites the controlled interplay of authoritative technical data, software, information, and knowledge in the enterprise data-information-knowledge systems, based on the Digital System Model template, to inform decision makers throughout a system's life cycle by providing the capability to access, integrate, and transform disparate data into actionable information. </a:t>
            </a:r>
          </a:p>
          <a:p>
            <a:pPr algn="r"/>
            <a:r>
              <a:rPr lang="en-US" i="0" dirty="0">
                <a:solidFill>
                  <a:srgbClr val="0A0A0A"/>
                </a:solidFill>
                <a:latin typeface="Helvetica" panose="020B0604020202020204" pitchFamily="34" charset="0"/>
              </a:rPr>
              <a:t>- </a:t>
            </a:r>
            <a:r>
              <a:rPr lang="en-US" i="0" dirty="0"/>
              <a:t>DAU Glossary</a:t>
            </a:r>
          </a:p>
        </p:txBody>
      </p:sp>
      <p:sp>
        <p:nvSpPr>
          <p:cNvPr id="14" name="TextBox 13">
            <a:extLst>
              <a:ext uri="{FF2B5EF4-FFF2-40B4-BE49-F238E27FC236}">
                <a16:creationId xmlns:a16="http://schemas.microsoft.com/office/drawing/2014/main" id="{5D019095-491E-4FB9-9131-B71FDD82C2E1}"/>
              </a:ext>
            </a:extLst>
          </p:cNvPr>
          <p:cNvSpPr txBox="1"/>
          <p:nvPr/>
        </p:nvSpPr>
        <p:spPr>
          <a:xfrm>
            <a:off x="400434" y="1174829"/>
            <a:ext cx="4218864" cy="1384995"/>
          </a:xfrm>
          <a:prstGeom prst="rect">
            <a:avLst/>
          </a:prstGeom>
          <a:noFill/>
          <a:ln>
            <a:solidFill>
              <a:schemeClr val="accent1"/>
            </a:solidFill>
          </a:ln>
        </p:spPr>
        <p:txBody>
          <a:bodyPr wrap="square" rtlCol="0">
            <a:spAutoFit/>
          </a:bodyPr>
          <a:lstStyle>
            <a:defPPr>
              <a:defRPr lang="en-US"/>
            </a:defPPr>
            <a:lvl1pPr>
              <a:defRPr sz="1400" b="0" i="1">
                <a:solidFill>
                  <a:srgbClr val="444444"/>
                </a:solidFill>
                <a:effectLst/>
                <a:latin typeface="Roboto" panose="02000000000000000000" pitchFamily="2" charset="0"/>
              </a:defRPr>
            </a:lvl1pPr>
          </a:lstStyle>
          <a:p>
            <a:r>
              <a:rPr lang="en-US" b="1" dirty="0"/>
              <a:t>Digital engineering: </a:t>
            </a:r>
            <a:r>
              <a:rPr lang="en-US" dirty="0"/>
              <a:t>An integrated digital approach that uses authoritative sources of systems' data and models as a continuum across disciplines to support life cycle activities from concept through disposal..</a:t>
            </a:r>
            <a:r>
              <a:rPr lang="en-US" b="0" i="0" dirty="0">
                <a:solidFill>
                  <a:srgbClr val="0A0A0A"/>
                </a:solidFill>
                <a:effectLst/>
                <a:latin typeface="Helvetica" panose="020B0604020202020204" pitchFamily="34" charset="0"/>
              </a:rPr>
              <a:t> </a:t>
            </a:r>
          </a:p>
          <a:p>
            <a:pPr algn="r"/>
            <a:r>
              <a:rPr lang="en-US" i="0" dirty="0">
                <a:solidFill>
                  <a:srgbClr val="0A0A0A"/>
                </a:solidFill>
                <a:latin typeface="Helvetica" panose="020B0604020202020204" pitchFamily="34" charset="0"/>
              </a:rPr>
              <a:t>- </a:t>
            </a:r>
            <a:r>
              <a:rPr lang="en-US" i="0" dirty="0"/>
              <a:t>DAU Glossary</a:t>
            </a:r>
          </a:p>
        </p:txBody>
      </p:sp>
    </p:spTree>
    <p:extLst>
      <p:ext uri="{BB962C8B-B14F-4D97-AF65-F5344CB8AC3E}">
        <p14:creationId xmlns:p14="http://schemas.microsoft.com/office/powerpoint/2010/main" val="280724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87A1-F95F-465B-9D78-C6DB4C2FEB9F}"/>
              </a:ext>
            </a:extLst>
          </p:cNvPr>
          <p:cNvSpPr>
            <a:spLocks noGrp="1"/>
          </p:cNvSpPr>
          <p:nvPr>
            <p:ph type="title"/>
          </p:nvPr>
        </p:nvSpPr>
        <p:spPr/>
        <p:txBody>
          <a:bodyPr/>
          <a:lstStyle/>
          <a:p>
            <a:r>
              <a:rPr lang="en-US" dirty="0"/>
              <a:t>Digital Engineering Strategy (June 2018)</a:t>
            </a:r>
          </a:p>
        </p:txBody>
      </p:sp>
      <p:sp>
        <p:nvSpPr>
          <p:cNvPr id="4" name="Slide Number Placeholder 3">
            <a:extLst>
              <a:ext uri="{FF2B5EF4-FFF2-40B4-BE49-F238E27FC236}">
                <a16:creationId xmlns:a16="http://schemas.microsoft.com/office/drawing/2014/main" id="{842FB416-0DB4-4A9B-9715-70F70C1125A0}"/>
              </a:ext>
            </a:extLst>
          </p:cNvPr>
          <p:cNvSpPr>
            <a:spLocks noGrp="1"/>
          </p:cNvSpPr>
          <p:nvPr>
            <p:ph type="sldNum" sz="quarter" idx="4"/>
          </p:nvPr>
        </p:nvSpPr>
        <p:spPr/>
        <p:txBody>
          <a:bodyPr/>
          <a:lstStyle/>
          <a:p>
            <a:fld id="{92901CD8-BE54-44CF-BBB0-BA65B4521913}" type="slidenum">
              <a:rPr lang="en-US" smtClean="0"/>
              <a:pPr/>
              <a:t>5</a:t>
            </a:fld>
            <a:endParaRPr lang="en-US" dirty="0"/>
          </a:p>
        </p:txBody>
      </p:sp>
      <p:pic>
        <p:nvPicPr>
          <p:cNvPr id="17" name="Content Placeholder 16">
            <a:extLst>
              <a:ext uri="{FF2B5EF4-FFF2-40B4-BE49-F238E27FC236}">
                <a16:creationId xmlns:a16="http://schemas.microsoft.com/office/drawing/2014/main" id="{EF0C6AEB-5727-41BF-BE86-201C446AC2BF}"/>
              </a:ext>
            </a:extLst>
          </p:cNvPr>
          <p:cNvPicPr>
            <a:picLocks noGrp="1" noChangeAspect="1"/>
          </p:cNvPicPr>
          <p:nvPr>
            <p:ph idx="1"/>
          </p:nvPr>
        </p:nvPicPr>
        <p:blipFill>
          <a:blip r:embed="rId3"/>
          <a:stretch>
            <a:fillRect/>
          </a:stretch>
        </p:blipFill>
        <p:spPr>
          <a:xfrm>
            <a:off x="6947719" y="1164346"/>
            <a:ext cx="5002162" cy="4899025"/>
          </a:xfrm>
        </p:spPr>
      </p:pic>
      <p:sp>
        <p:nvSpPr>
          <p:cNvPr id="18" name="Content Placeholder 2">
            <a:extLst>
              <a:ext uri="{FF2B5EF4-FFF2-40B4-BE49-F238E27FC236}">
                <a16:creationId xmlns:a16="http://schemas.microsoft.com/office/drawing/2014/main" id="{FEA36473-9CDD-4FE0-897A-9BD3162AEDD4}"/>
              </a:ext>
            </a:extLst>
          </p:cNvPr>
          <p:cNvSpPr txBox="1">
            <a:spLocks/>
          </p:cNvSpPr>
          <p:nvPr/>
        </p:nvSpPr>
        <p:spPr>
          <a:xfrm>
            <a:off x="439676" y="1107567"/>
            <a:ext cx="6340952" cy="48992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1145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Outlines five elements necessary for the DE ecosystem to thrive:</a:t>
            </a:r>
          </a:p>
          <a:p>
            <a:pPr marL="514350" indent="-514350">
              <a:buFont typeface="+mj-lt"/>
              <a:buAutoNum type="arabicPeriod"/>
            </a:pPr>
            <a:r>
              <a:rPr lang="en-US" dirty="0"/>
              <a:t>Formalize the development, integration, and use of models to inform enterprise and program decision making.</a:t>
            </a:r>
          </a:p>
          <a:p>
            <a:pPr marL="514350" indent="-514350">
              <a:buFont typeface="+mj-lt"/>
              <a:buAutoNum type="arabicPeriod"/>
            </a:pPr>
            <a:r>
              <a:rPr lang="en-US" dirty="0"/>
              <a:t>Provide an enduring, authoritative source of truth.</a:t>
            </a:r>
          </a:p>
          <a:p>
            <a:pPr marL="514350" indent="-514350">
              <a:buFont typeface="+mj-lt"/>
              <a:buAutoNum type="arabicPeriod"/>
            </a:pPr>
            <a:r>
              <a:rPr lang="en-US" dirty="0"/>
              <a:t>Incorporate technological innovation to improve the engineering practice.</a:t>
            </a:r>
          </a:p>
          <a:p>
            <a:pPr marL="514350" indent="-514350">
              <a:buFont typeface="+mj-lt"/>
              <a:buAutoNum type="arabicPeriod"/>
            </a:pPr>
            <a:r>
              <a:rPr lang="en-US" dirty="0"/>
              <a:t>Establish a supporting infrastructure and environments to perform activities, collaborate, and communicate across stakeholders.</a:t>
            </a:r>
          </a:p>
          <a:p>
            <a:pPr marL="514350" indent="-514350">
              <a:buFont typeface="+mj-lt"/>
              <a:buAutoNum type="arabicPeriod"/>
            </a:pPr>
            <a:r>
              <a:rPr lang="en-US" dirty="0"/>
              <a:t>Transform the culture and workforce to adopt and support digital engineering across the lifecycle</a:t>
            </a:r>
          </a:p>
        </p:txBody>
      </p:sp>
    </p:spTree>
    <p:extLst>
      <p:ext uri="{BB962C8B-B14F-4D97-AF65-F5344CB8AC3E}">
        <p14:creationId xmlns:p14="http://schemas.microsoft.com/office/powerpoint/2010/main" val="201880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4CD2-C475-49D0-A6A7-681C80E481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2D05834-855D-4CFB-A846-979BFA608AF0}"/>
              </a:ext>
            </a:extLst>
          </p:cNvPr>
          <p:cNvSpPr>
            <a:spLocks noGrp="1"/>
          </p:cNvSpPr>
          <p:nvPr>
            <p:ph idx="1"/>
          </p:nvPr>
        </p:nvSpPr>
        <p:spPr/>
        <p:txBody>
          <a:bodyPr/>
          <a:lstStyle/>
          <a:p>
            <a:r>
              <a:rPr lang="en-US" dirty="0">
                <a:solidFill>
                  <a:schemeClr val="bg1">
                    <a:lumMod val="65000"/>
                  </a:schemeClr>
                </a:solidFill>
              </a:rPr>
              <a:t>Digital Engineering and the Digital Transformation</a:t>
            </a:r>
          </a:p>
          <a:p>
            <a:r>
              <a:rPr lang="en-US" dirty="0"/>
              <a:t>Documents as Digital Data</a:t>
            </a:r>
          </a:p>
          <a:p>
            <a:r>
              <a:rPr lang="en-US" dirty="0">
                <a:solidFill>
                  <a:schemeClr val="bg1">
                    <a:lumMod val="65000"/>
                  </a:schemeClr>
                </a:solidFill>
              </a:rPr>
              <a:t>XML Conversion and Way Ahead</a:t>
            </a:r>
          </a:p>
          <a:p>
            <a:endParaRPr lang="en-US" dirty="0"/>
          </a:p>
        </p:txBody>
      </p:sp>
      <p:sp>
        <p:nvSpPr>
          <p:cNvPr id="4" name="Slide Number Placeholder 3">
            <a:extLst>
              <a:ext uri="{FF2B5EF4-FFF2-40B4-BE49-F238E27FC236}">
                <a16:creationId xmlns:a16="http://schemas.microsoft.com/office/drawing/2014/main" id="{0100C742-7513-4A7C-8CDF-E29442AF8F07}"/>
              </a:ext>
            </a:extLst>
          </p:cNvPr>
          <p:cNvSpPr>
            <a:spLocks noGrp="1"/>
          </p:cNvSpPr>
          <p:nvPr>
            <p:ph type="sldNum" sz="quarter" idx="4"/>
          </p:nvPr>
        </p:nvSpPr>
        <p:spPr/>
        <p:txBody>
          <a:bodyPr/>
          <a:lstStyle/>
          <a:p>
            <a:fld id="{92901CD8-BE54-44CF-BBB0-BA65B4521913}" type="slidenum">
              <a:rPr lang="en-US" smtClean="0"/>
              <a:pPr/>
              <a:t>6</a:t>
            </a:fld>
            <a:endParaRPr lang="en-US" dirty="0"/>
          </a:p>
        </p:txBody>
      </p:sp>
    </p:spTree>
    <p:extLst>
      <p:ext uri="{BB962C8B-B14F-4D97-AF65-F5344CB8AC3E}">
        <p14:creationId xmlns:p14="http://schemas.microsoft.com/office/powerpoint/2010/main" val="67143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8391-6B2E-4395-B3A3-D6725D0212EF}"/>
              </a:ext>
            </a:extLst>
          </p:cNvPr>
          <p:cNvSpPr>
            <a:spLocks noGrp="1"/>
          </p:cNvSpPr>
          <p:nvPr>
            <p:ph type="title"/>
          </p:nvPr>
        </p:nvSpPr>
        <p:spPr/>
        <p:txBody>
          <a:bodyPr/>
          <a:lstStyle/>
          <a:p>
            <a:r>
              <a:rPr lang="en-US" dirty="0"/>
              <a:t>Transformation of DSP Documents</a:t>
            </a:r>
          </a:p>
        </p:txBody>
      </p:sp>
      <p:sp>
        <p:nvSpPr>
          <p:cNvPr id="4" name="Slide Number Placeholder 3">
            <a:extLst>
              <a:ext uri="{FF2B5EF4-FFF2-40B4-BE49-F238E27FC236}">
                <a16:creationId xmlns:a16="http://schemas.microsoft.com/office/drawing/2014/main" id="{2A6D5550-E368-4609-924C-61191136F858}"/>
              </a:ext>
            </a:extLst>
          </p:cNvPr>
          <p:cNvSpPr>
            <a:spLocks noGrp="1"/>
          </p:cNvSpPr>
          <p:nvPr>
            <p:ph type="sldNum" sz="quarter" idx="4"/>
          </p:nvPr>
        </p:nvSpPr>
        <p:spPr/>
        <p:txBody>
          <a:bodyPr/>
          <a:lstStyle/>
          <a:p>
            <a:fld id="{92901CD8-BE54-44CF-BBB0-BA65B4521913}" type="slidenum">
              <a:rPr lang="en-US" smtClean="0"/>
              <a:pPr/>
              <a:t>7</a:t>
            </a:fld>
            <a:endParaRPr lang="en-US" dirty="0"/>
          </a:p>
        </p:txBody>
      </p:sp>
      <p:pic>
        <p:nvPicPr>
          <p:cNvPr id="43" name="Picture 42">
            <a:extLst>
              <a:ext uri="{FF2B5EF4-FFF2-40B4-BE49-F238E27FC236}">
                <a16:creationId xmlns:a16="http://schemas.microsoft.com/office/drawing/2014/main" id="{1041CC38-E4B8-40D2-9F59-37494F167328}"/>
              </a:ext>
            </a:extLst>
          </p:cNvPr>
          <p:cNvPicPr>
            <a:picLocks noChangeAspect="1"/>
          </p:cNvPicPr>
          <p:nvPr/>
        </p:nvPicPr>
        <p:blipFill>
          <a:blip r:embed="rId3"/>
          <a:stretch>
            <a:fillRect/>
          </a:stretch>
        </p:blipFill>
        <p:spPr>
          <a:xfrm>
            <a:off x="1637331" y="814076"/>
            <a:ext cx="9066212" cy="5393294"/>
          </a:xfrm>
          <a:prstGeom prst="rect">
            <a:avLst/>
          </a:prstGeom>
        </p:spPr>
      </p:pic>
    </p:spTree>
    <p:extLst>
      <p:ext uri="{BB962C8B-B14F-4D97-AF65-F5344CB8AC3E}">
        <p14:creationId xmlns:p14="http://schemas.microsoft.com/office/powerpoint/2010/main" val="178893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8391-6B2E-4395-B3A3-D6725D0212EF}"/>
              </a:ext>
            </a:extLst>
          </p:cNvPr>
          <p:cNvSpPr>
            <a:spLocks noGrp="1"/>
          </p:cNvSpPr>
          <p:nvPr>
            <p:ph type="title"/>
          </p:nvPr>
        </p:nvSpPr>
        <p:spPr/>
        <p:txBody>
          <a:bodyPr/>
          <a:lstStyle/>
          <a:p>
            <a:r>
              <a:rPr lang="en-US" dirty="0"/>
              <a:t>Early Years of the DSP – Printed Paper</a:t>
            </a:r>
          </a:p>
        </p:txBody>
      </p:sp>
      <p:sp>
        <p:nvSpPr>
          <p:cNvPr id="4" name="Slide Number Placeholder 3">
            <a:extLst>
              <a:ext uri="{FF2B5EF4-FFF2-40B4-BE49-F238E27FC236}">
                <a16:creationId xmlns:a16="http://schemas.microsoft.com/office/drawing/2014/main" id="{2A6D5550-E368-4609-924C-61191136F858}"/>
              </a:ext>
            </a:extLst>
          </p:cNvPr>
          <p:cNvSpPr>
            <a:spLocks noGrp="1"/>
          </p:cNvSpPr>
          <p:nvPr>
            <p:ph type="sldNum" sz="quarter" idx="4"/>
          </p:nvPr>
        </p:nvSpPr>
        <p:spPr/>
        <p:txBody>
          <a:bodyPr/>
          <a:lstStyle/>
          <a:p>
            <a:fld id="{92901CD8-BE54-44CF-BBB0-BA65B4521913}" type="slidenum">
              <a:rPr lang="en-US" smtClean="0"/>
              <a:pPr/>
              <a:t>8</a:t>
            </a:fld>
            <a:endParaRPr lang="en-US" dirty="0"/>
          </a:p>
        </p:txBody>
      </p:sp>
      <p:pic>
        <p:nvPicPr>
          <p:cNvPr id="43" name="Picture 42">
            <a:extLst>
              <a:ext uri="{FF2B5EF4-FFF2-40B4-BE49-F238E27FC236}">
                <a16:creationId xmlns:a16="http://schemas.microsoft.com/office/drawing/2014/main" id="{1041CC38-E4B8-40D2-9F59-37494F167328}"/>
              </a:ext>
            </a:extLst>
          </p:cNvPr>
          <p:cNvPicPr>
            <a:picLocks noChangeAspect="1"/>
          </p:cNvPicPr>
          <p:nvPr/>
        </p:nvPicPr>
        <p:blipFill>
          <a:blip r:embed="rId3"/>
          <a:stretch>
            <a:fillRect/>
          </a:stretch>
        </p:blipFill>
        <p:spPr>
          <a:xfrm>
            <a:off x="171391" y="814076"/>
            <a:ext cx="8827466" cy="5370256"/>
          </a:xfrm>
          <a:prstGeom prst="rect">
            <a:avLst/>
          </a:prstGeom>
        </p:spPr>
      </p:pic>
      <p:pic>
        <p:nvPicPr>
          <p:cNvPr id="5" name="Picture 4">
            <a:extLst>
              <a:ext uri="{FF2B5EF4-FFF2-40B4-BE49-F238E27FC236}">
                <a16:creationId xmlns:a16="http://schemas.microsoft.com/office/drawing/2014/main" id="{316117D6-7ACE-4611-AE14-6A3BB53D092A}"/>
              </a:ext>
            </a:extLst>
          </p:cNvPr>
          <p:cNvPicPr>
            <a:picLocks noChangeAspect="1"/>
          </p:cNvPicPr>
          <p:nvPr/>
        </p:nvPicPr>
        <p:blipFill>
          <a:blip r:embed="rId4"/>
          <a:stretch>
            <a:fillRect/>
          </a:stretch>
        </p:blipFill>
        <p:spPr>
          <a:xfrm>
            <a:off x="7535524" y="1192686"/>
            <a:ext cx="3826551" cy="2424432"/>
          </a:xfrm>
          <a:prstGeom prst="rect">
            <a:avLst/>
          </a:prstGeom>
        </p:spPr>
      </p:pic>
      <p:pic>
        <p:nvPicPr>
          <p:cNvPr id="6" name="Picture 5">
            <a:extLst>
              <a:ext uri="{FF2B5EF4-FFF2-40B4-BE49-F238E27FC236}">
                <a16:creationId xmlns:a16="http://schemas.microsoft.com/office/drawing/2014/main" id="{1DE02AA5-2C2E-460D-8176-E04837E957E8}"/>
              </a:ext>
            </a:extLst>
          </p:cNvPr>
          <p:cNvPicPr>
            <a:picLocks noChangeAspect="1"/>
          </p:cNvPicPr>
          <p:nvPr/>
        </p:nvPicPr>
        <p:blipFill>
          <a:blip r:embed="rId5"/>
          <a:stretch>
            <a:fillRect/>
          </a:stretch>
        </p:blipFill>
        <p:spPr>
          <a:xfrm>
            <a:off x="8184213" y="3146410"/>
            <a:ext cx="3506197" cy="1826936"/>
          </a:xfrm>
          <a:prstGeom prst="rect">
            <a:avLst/>
          </a:prstGeom>
        </p:spPr>
      </p:pic>
      <p:cxnSp>
        <p:nvCxnSpPr>
          <p:cNvPr id="7" name="Straight Arrow Connector 6">
            <a:extLst>
              <a:ext uri="{FF2B5EF4-FFF2-40B4-BE49-F238E27FC236}">
                <a16:creationId xmlns:a16="http://schemas.microsoft.com/office/drawing/2014/main" id="{260DECF6-366D-4DEC-A0E1-06DB708BE13C}"/>
              </a:ext>
            </a:extLst>
          </p:cNvPr>
          <p:cNvCxnSpPr>
            <a:cxnSpLocks/>
          </p:cNvCxnSpPr>
          <p:nvPr/>
        </p:nvCxnSpPr>
        <p:spPr>
          <a:xfrm flipV="1">
            <a:off x="4484914" y="2658357"/>
            <a:ext cx="3352800" cy="4880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EE449BB-C02A-4EA0-8192-AD1F2F9886ED}"/>
              </a:ext>
            </a:extLst>
          </p:cNvPr>
          <p:cNvCxnSpPr>
            <a:cxnSpLocks/>
          </p:cNvCxnSpPr>
          <p:nvPr/>
        </p:nvCxnSpPr>
        <p:spPr>
          <a:xfrm>
            <a:off x="4456982" y="3146410"/>
            <a:ext cx="4723721" cy="11355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8391-6B2E-4395-B3A3-D6725D0212EF}"/>
              </a:ext>
            </a:extLst>
          </p:cNvPr>
          <p:cNvSpPr>
            <a:spLocks noGrp="1"/>
          </p:cNvSpPr>
          <p:nvPr>
            <p:ph type="title"/>
          </p:nvPr>
        </p:nvSpPr>
        <p:spPr/>
        <p:txBody>
          <a:bodyPr>
            <a:normAutofit fontScale="90000"/>
          </a:bodyPr>
          <a:lstStyle/>
          <a:p>
            <a:r>
              <a:rPr lang="en-US" dirty="0"/>
              <a:t>1990s to Present – Machine Display to Machine Readable</a:t>
            </a:r>
          </a:p>
        </p:txBody>
      </p:sp>
      <p:sp>
        <p:nvSpPr>
          <p:cNvPr id="4" name="Slide Number Placeholder 3">
            <a:extLst>
              <a:ext uri="{FF2B5EF4-FFF2-40B4-BE49-F238E27FC236}">
                <a16:creationId xmlns:a16="http://schemas.microsoft.com/office/drawing/2014/main" id="{2A6D5550-E368-4609-924C-61191136F858}"/>
              </a:ext>
            </a:extLst>
          </p:cNvPr>
          <p:cNvSpPr>
            <a:spLocks noGrp="1"/>
          </p:cNvSpPr>
          <p:nvPr>
            <p:ph type="sldNum" sz="quarter" idx="4"/>
          </p:nvPr>
        </p:nvSpPr>
        <p:spPr/>
        <p:txBody>
          <a:bodyPr/>
          <a:lstStyle/>
          <a:p>
            <a:fld id="{92901CD8-BE54-44CF-BBB0-BA65B4521913}" type="slidenum">
              <a:rPr lang="en-US" smtClean="0"/>
              <a:pPr/>
              <a:t>9</a:t>
            </a:fld>
            <a:endParaRPr lang="en-US" dirty="0"/>
          </a:p>
        </p:txBody>
      </p:sp>
      <p:pic>
        <p:nvPicPr>
          <p:cNvPr id="43" name="Picture 42">
            <a:extLst>
              <a:ext uri="{FF2B5EF4-FFF2-40B4-BE49-F238E27FC236}">
                <a16:creationId xmlns:a16="http://schemas.microsoft.com/office/drawing/2014/main" id="{1041CC38-E4B8-40D2-9F59-37494F167328}"/>
              </a:ext>
            </a:extLst>
          </p:cNvPr>
          <p:cNvPicPr>
            <a:picLocks noChangeAspect="1"/>
          </p:cNvPicPr>
          <p:nvPr/>
        </p:nvPicPr>
        <p:blipFill>
          <a:blip r:embed="rId3"/>
          <a:stretch>
            <a:fillRect/>
          </a:stretch>
        </p:blipFill>
        <p:spPr>
          <a:xfrm>
            <a:off x="171391" y="814076"/>
            <a:ext cx="8827466" cy="5370256"/>
          </a:xfrm>
          <a:prstGeom prst="rect">
            <a:avLst/>
          </a:prstGeom>
        </p:spPr>
      </p:pic>
      <p:cxnSp>
        <p:nvCxnSpPr>
          <p:cNvPr id="7" name="Straight Arrow Connector 6">
            <a:extLst>
              <a:ext uri="{FF2B5EF4-FFF2-40B4-BE49-F238E27FC236}">
                <a16:creationId xmlns:a16="http://schemas.microsoft.com/office/drawing/2014/main" id="{260DECF6-366D-4DEC-A0E1-06DB708BE13C}"/>
              </a:ext>
            </a:extLst>
          </p:cNvPr>
          <p:cNvCxnSpPr>
            <a:cxnSpLocks/>
          </p:cNvCxnSpPr>
          <p:nvPr/>
        </p:nvCxnSpPr>
        <p:spPr>
          <a:xfrm flipV="1">
            <a:off x="3352799" y="3715657"/>
            <a:ext cx="4499430" cy="20433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7E2798B-3844-4DE6-B77E-94265E888D23}"/>
              </a:ext>
            </a:extLst>
          </p:cNvPr>
          <p:cNvPicPr>
            <a:picLocks noChangeAspect="1"/>
          </p:cNvPicPr>
          <p:nvPr/>
        </p:nvPicPr>
        <p:blipFill>
          <a:blip r:embed="rId4"/>
          <a:stretch>
            <a:fillRect/>
          </a:stretch>
        </p:blipFill>
        <p:spPr>
          <a:xfrm>
            <a:off x="7968895" y="1445419"/>
            <a:ext cx="2381138" cy="2851251"/>
          </a:xfrm>
          <a:prstGeom prst="rect">
            <a:avLst/>
          </a:prstGeom>
        </p:spPr>
      </p:pic>
      <p:cxnSp>
        <p:nvCxnSpPr>
          <p:cNvPr id="16" name="Straight Arrow Connector 15">
            <a:extLst>
              <a:ext uri="{FF2B5EF4-FFF2-40B4-BE49-F238E27FC236}">
                <a16:creationId xmlns:a16="http://schemas.microsoft.com/office/drawing/2014/main" id="{B63274B1-6A06-4046-B25D-A2D809D9D612}"/>
              </a:ext>
            </a:extLst>
          </p:cNvPr>
          <p:cNvCxnSpPr>
            <a:cxnSpLocks/>
          </p:cNvCxnSpPr>
          <p:nvPr/>
        </p:nvCxnSpPr>
        <p:spPr>
          <a:xfrm flipV="1">
            <a:off x="3505199" y="5167086"/>
            <a:ext cx="6161315" cy="7442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1EC03C5-98F2-4097-9089-54D9E4ED35A8}"/>
              </a:ext>
            </a:extLst>
          </p:cNvPr>
          <p:cNvPicPr>
            <a:picLocks noChangeAspect="1"/>
          </p:cNvPicPr>
          <p:nvPr/>
        </p:nvPicPr>
        <p:blipFill>
          <a:blip r:embed="rId5"/>
          <a:stretch>
            <a:fillRect/>
          </a:stretch>
        </p:blipFill>
        <p:spPr>
          <a:xfrm>
            <a:off x="9792663" y="2983944"/>
            <a:ext cx="2089034" cy="2735534"/>
          </a:xfrm>
          <a:prstGeom prst="rect">
            <a:avLst/>
          </a:prstGeom>
          <a:ln>
            <a:solidFill>
              <a:schemeClr val="tx1"/>
            </a:solidFill>
          </a:ln>
        </p:spPr>
      </p:pic>
    </p:spTree>
    <p:extLst>
      <p:ext uri="{BB962C8B-B14F-4D97-AF65-F5344CB8AC3E}">
        <p14:creationId xmlns:p14="http://schemas.microsoft.com/office/powerpoint/2010/main" val="63841459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2805</TotalTime>
  <Words>3290</Words>
  <Application>Microsoft Office PowerPoint</Application>
  <PresentationFormat>Widescreen</PresentationFormat>
  <Paragraphs>220</Paragraphs>
  <Slides>23</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23</vt:i4>
      </vt:variant>
    </vt:vector>
  </HeadingPairs>
  <TitlesOfParts>
    <vt:vector size="36" baseType="lpstr">
      <vt:lpstr>Arial</vt:lpstr>
      <vt:lpstr>Calibri</vt:lpstr>
      <vt:lpstr>Calibri Light</vt:lpstr>
      <vt:lpstr>Franklin Gothic Medium</vt:lpstr>
      <vt:lpstr>Gadugi</vt:lpstr>
      <vt:lpstr>Helvetica</vt:lpstr>
      <vt:lpstr>MinionPro-Regular</vt:lpstr>
      <vt:lpstr>Roboto</vt:lpstr>
      <vt:lpstr>Wingdings</vt:lpstr>
      <vt:lpstr>1_Office Theme</vt:lpstr>
      <vt:lpstr>Office Theme</vt:lpstr>
      <vt:lpstr>3_Office Theme</vt:lpstr>
      <vt:lpstr>4_Office Theme</vt:lpstr>
      <vt:lpstr>Documents as Digital Data  What is “Digital Engineering” and what does it mean for defense standardization?</vt:lpstr>
      <vt:lpstr>Agenda</vt:lpstr>
      <vt:lpstr>Agenda</vt:lpstr>
      <vt:lpstr>Digital Terms and Initiatives</vt:lpstr>
      <vt:lpstr>Digital Engineering Strategy (June 2018)</vt:lpstr>
      <vt:lpstr>Agenda</vt:lpstr>
      <vt:lpstr>Transformation of DSP Documents</vt:lpstr>
      <vt:lpstr>Early Years of the DSP – Printed Paper</vt:lpstr>
      <vt:lpstr>1990s to Present – Machine Display to Machine Readable</vt:lpstr>
      <vt:lpstr>Today and Tomorrow – Machine Readable to Machine Understandable</vt:lpstr>
      <vt:lpstr>Agenda</vt:lpstr>
      <vt:lpstr>What is the DSPO trying to do?</vt:lpstr>
      <vt:lpstr>XML Conversion: What Are We Trying to Do?</vt:lpstr>
      <vt:lpstr>How is it done today?</vt:lpstr>
      <vt:lpstr>What are the limits of current practice?</vt:lpstr>
      <vt:lpstr>What is new in your approach and why do you think it will be successful? </vt:lpstr>
      <vt:lpstr>XML View of DSP Document</vt:lpstr>
      <vt:lpstr>XML View of DSP Document</vt:lpstr>
      <vt:lpstr>What difference will it make?</vt:lpstr>
      <vt:lpstr>What are the risks?</vt:lpstr>
      <vt:lpstr>How long will it take?</vt:lpstr>
      <vt:lpstr>What are the mid-term and final “exams” to check for success?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Documents as Digital Data  What is “Digital Engineering” and what does it mean for defense standardization?</dc:title>
  <dc:creator>Heaphy, Michael A Jr CIV OSD (USA)</dc:creator>
  <cp:lastModifiedBy>Chambers, Jesse J CIV DLA (USA)</cp:lastModifiedBy>
  <cp:revision>28</cp:revision>
  <dcterms:created xsi:type="dcterms:W3CDTF">2021-08-23T14:15:12Z</dcterms:created>
  <dcterms:modified xsi:type="dcterms:W3CDTF">2022-08-03T12:25:53Z</dcterms:modified>
</cp:coreProperties>
</file>